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56" r:id="rId2"/>
    <p:sldId id="258" r:id="rId3"/>
    <p:sldId id="259" r:id="rId4"/>
    <p:sldId id="277" r:id="rId5"/>
    <p:sldId id="261" r:id="rId6"/>
    <p:sldId id="262" r:id="rId7"/>
    <p:sldId id="264" r:id="rId8"/>
  </p:sldIdLst>
  <p:sldSz cx="7559675" cy="1069181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3" userDrawn="1">
          <p15:clr>
            <a:srgbClr val="A4A3A4"/>
          </p15:clr>
        </p15:guide>
        <p15:guide id="2" pos="2381">
          <p15:clr>
            <a:srgbClr val="A4A3A4"/>
          </p15:clr>
        </p15:guide>
        <p15:guide id="3" orient="horz" pos="941" userDrawn="1">
          <p15:clr>
            <a:srgbClr val="A4A3A4"/>
          </p15:clr>
        </p15:guide>
        <p15:guide id="4" pos="294">
          <p15:clr>
            <a:srgbClr val="A4A3A4"/>
          </p15:clr>
        </p15:guide>
        <p15:guide id="5" orient="horz" pos="3640">
          <p15:clr>
            <a:srgbClr val="A4A3A4"/>
          </p15:clr>
        </p15:guide>
        <p15:guide id="6" pos="88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jAezWpjJrVBKHcxYSJc9J1UKzQy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EE5CAE-DFEC-F215-BB68-10735BE65598}" name="Pamela Schwabe Held" initials="PS" userId="S::pschwabe@corfo.cl::4996ef65-83b4-48e6-b34f-c2cab22a4c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C4D4"/>
    <a:srgbClr val="FD8D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B1F969-EC7D-46A8-B9D1-CE278A291466}">
  <a:tblStyle styleId="{BAB1F969-EC7D-46A8-B9D1-CE278A291466}"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b="off" i="off"/>
      <a:tcStyle>
        <a:tcBdr/>
        <a:fill>
          <a:solidFill>
            <a:srgbClr val="CACACA"/>
          </a:solidFill>
        </a:fill>
      </a:tcStyle>
    </a:band1H>
    <a:band2H>
      <a:tcTxStyle b="off" i="off"/>
      <a:tcStyle>
        <a:tcBdr/>
      </a:tcStyle>
    </a:band2H>
    <a:band1V>
      <a:tcTxStyle b="off" i="off"/>
      <a:tcStyle>
        <a:tcBdr/>
        <a:fill>
          <a:solidFill>
            <a:srgbClr val="CACACA"/>
          </a:solidFill>
        </a:fill>
      </a:tcStyle>
    </a:band1V>
    <a:band2V>
      <a:tcTxStyle b="off" i="off"/>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4607"/>
  </p:normalViewPr>
  <p:slideViewPr>
    <p:cSldViewPr snapToGrid="0">
      <p:cViewPr>
        <p:scale>
          <a:sx n="60" d="100"/>
          <a:sy n="60" d="100"/>
        </p:scale>
        <p:origin x="3168" y="348"/>
      </p:cViewPr>
      <p:guideLst>
        <p:guide orient="horz" pos="283"/>
        <p:guide pos="2381"/>
        <p:guide orient="horz" pos="941"/>
        <p:guide pos="294"/>
        <p:guide orient="horz" pos="3640"/>
        <p:guide pos="8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25" Type="http://schemas.microsoft.com/office/2018/10/relationships/authors" Target="authors.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7050"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9: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8A7B92F3-8D50-D05E-55AD-82356873E5C1}"/>
            </a:ext>
          </a:extLst>
        </p:cNvPr>
        <p:cNvGrpSpPr/>
        <p:nvPr/>
      </p:nvGrpSpPr>
      <p:grpSpPr>
        <a:xfrm>
          <a:off x="0" y="0"/>
          <a:ext cx="0" cy="0"/>
          <a:chOff x="0" y="0"/>
          <a:chExt cx="0" cy="0"/>
        </a:xfrm>
      </p:grpSpPr>
      <p:sp>
        <p:nvSpPr>
          <p:cNvPr id="116" name="Google Shape;116;p6:notes">
            <a:extLst>
              <a:ext uri="{FF2B5EF4-FFF2-40B4-BE49-F238E27FC236}">
                <a16:creationId xmlns:a16="http://schemas.microsoft.com/office/drawing/2014/main" id="{11946353-071D-DE38-1A87-DE6FA8B04744}"/>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6:notes">
            <a:extLst>
              <a:ext uri="{FF2B5EF4-FFF2-40B4-BE49-F238E27FC236}">
                <a16:creationId xmlns:a16="http://schemas.microsoft.com/office/drawing/2014/main" id="{4BDAB6BA-F3D0-327F-DAD9-1799FCCCB0E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30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6: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7: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3: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5"/>
          <p:cNvSpPr txBox="1">
            <a:spLocks noGrp="1"/>
          </p:cNvSpPr>
          <p:nvPr>
            <p:ph type="ctrTitle"/>
          </p:nvPr>
        </p:nvSpPr>
        <p:spPr>
          <a:xfrm>
            <a:off x="257712" y="1547778"/>
            <a:ext cx="7044600" cy="426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5"/>
          <p:cNvSpPr txBox="1">
            <a:spLocks noGrp="1"/>
          </p:cNvSpPr>
          <p:nvPr>
            <p:ph type="subTitle" idx="1"/>
          </p:nvPr>
        </p:nvSpPr>
        <p:spPr>
          <a:xfrm>
            <a:off x="257705" y="5891409"/>
            <a:ext cx="7044600" cy="1647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5"/>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5"/>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6"/>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6"/>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16"/>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7"/>
          <p:cNvSpPr txBox="1">
            <a:spLocks noGrp="1"/>
          </p:cNvSpPr>
          <p:nvPr>
            <p:ph type="title"/>
          </p:nvPr>
        </p:nvSpPr>
        <p:spPr>
          <a:xfrm>
            <a:off x="257705" y="4471058"/>
            <a:ext cx="7044600" cy="17499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7"/>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8"/>
          <p:cNvSpPr txBox="1">
            <a:spLocks noGrp="1"/>
          </p:cNvSpPr>
          <p:nvPr>
            <p:ph type="body" idx="1"/>
          </p:nvPr>
        </p:nvSpPr>
        <p:spPr>
          <a:xfrm>
            <a:off x="257705" y="2395696"/>
            <a:ext cx="3306900" cy="71019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18"/>
          <p:cNvSpPr txBox="1">
            <a:spLocks noGrp="1"/>
          </p:cNvSpPr>
          <p:nvPr>
            <p:ph type="body" idx="2"/>
          </p:nvPr>
        </p:nvSpPr>
        <p:spPr>
          <a:xfrm>
            <a:off x="3995291" y="2395696"/>
            <a:ext cx="3306900" cy="71019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18"/>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9"/>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257705" y="1154948"/>
            <a:ext cx="2321700" cy="15708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0"/>
          <p:cNvSpPr txBox="1">
            <a:spLocks noGrp="1"/>
          </p:cNvSpPr>
          <p:nvPr>
            <p:ph type="body" idx="1"/>
          </p:nvPr>
        </p:nvSpPr>
        <p:spPr>
          <a:xfrm>
            <a:off x="257705" y="2888617"/>
            <a:ext cx="2321700" cy="66090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0"/>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1"/>
          <p:cNvSpPr txBox="1">
            <a:spLocks noGrp="1"/>
          </p:cNvSpPr>
          <p:nvPr>
            <p:ph type="title"/>
          </p:nvPr>
        </p:nvSpPr>
        <p:spPr>
          <a:xfrm>
            <a:off x="405325" y="935745"/>
            <a:ext cx="5264700" cy="8503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1"/>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5"/>
        <p:cNvGrpSpPr/>
        <p:nvPr/>
      </p:nvGrpSpPr>
      <p:grpSpPr>
        <a:xfrm>
          <a:off x="0" y="0"/>
          <a:ext cx="0" cy="0"/>
          <a:chOff x="0" y="0"/>
          <a:chExt cx="0" cy="0"/>
        </a:xfrm>
      </p:grpSpPr>
      <p:sp>
        <p:nvSpPr>
          <p:cNvPr id="36" name="Google Shape;36;p23"/>
          <p:cNvSpPr txBox="1">
            <a:spLocks noGrp="1"/>
          </p:cNvSpPr>
          <p:nvPr>
            <p:ph type="body" idx="1"/>
          </p:nvPr>
        </p:nvSpPr>
        <p:spPr>
          <a:xfrm>
            <a:off x="257705" y="8794266"/>
            <a:ext cx="4959600" cy="12579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7" name="Google Shape;37;p23"/>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
        <p:cNvGrpSpPr/>
        <p:nvPr/>
      </p:nvGrpSpPr>
      <p:grpSpPr>
        <a:xfrm>
          <a:off x="0" y="0"/>
          <a:ext cx="0" cy="0"/>
          <a:chOff x="0" y="0"/>
          <a:chExt cx="0" cy="0"/>
        </a:xfrm>
      </p:grpSpPr>
      <p:sp>
        <p:nvSpPr>
          <p:cNvPr id="39" name="Google Shape;39;p24"/>
          <p:cNvSpPr txBox="1">
            <a:spLocks noGrp="1"/>
          </p:cNvSpPr>
          <p:nvPr>
            <p:ph type="title" hasCustomPrompt="1"/>
          </p:nvPr>
        </p:nvSpPr>
        <p:spPr>
          <a:xfrm>
            <a:off x="257705" y="2299346"/>
            <a:ext cx="7044600" cy="4081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0" name="Google Shape;40;p24"/>
          <p:cNvSpPr txBox="1">
            <a:spLocks noGrp="1"/>
          </p:cNvSpPr>
          <p:nvPr>
            <p:ph type="body" idx="1"/>
          </p:nvPr>
        </p:nvSpPr>
        <p:spPr>
          <a:xfrm>
            <a:off x="257705" y="6552657"/>
            <a:ext cx="7044600" cy="27039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1" name="Google Shape;41;p24"/>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1E7C"/>
        </a:solidFill>
        <a:effectLst/>
      </p:bgPr>
    </p:bg>
    <p:spTree>
      <p:nvGrpSpPr>
        <p:cNvPr id="1" name="Shape 47"/>
        <p:cNvGrpSpPr/>
        <p:nvPr/>
      </p:nvGrpSpPr>
      <p:grpSpPr>
        <a:xfrm>
          <a:off x="0" y="0"/>
          <a:ext cx="0" cy="0"/>
          <a:chOff x="0" y="0"/>
          <a:chExt cx="0" cy="0"/>
        </a:xfrm>
      </p:grpSpPr>
      <p:pic>
        <p:nvPicPr>
          <p:cNvPr id="49" name="Google Shape;49;p1" descr="Imagen que contiene tabla, plato, taza, pequeñ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0529" y="3221543"/>
            <a:ext cx="863973" cy="1686040"/>
          </a:xfrm>
          <a:prstGeom prst="rect">
            <a:avLst/>
          </a:prstGeom>
          <a:noFill/>
          <a:ln>
            <a:noFill/>
          </a:ln>
        </p:spPr>
      </p:pic>
      <p:sp>
        <p:nvSpPr>
          <p:cNvPr id="50" name="Google Shape;50;p1"/>
          <p:cNvSpPr txBox="1"/>
          <p:nvPr/>
        </p:nvSpPr>
        <p:spPr>
          <a:xfrm>
            <a:off x="2007596" y="3155443"/>
            <a:ext cx="4776189" cy="1818239"/>
          </a:xfrm>
          <a:prstGeom prst="rect">
            <a:avLst/>
          </a:prstGeom>
          <a:noFill/>
          <a:ln>
            <a:noFill/>
          </a:ln>
        </p:spPr>
        <p:txBody>
          <a:bodyPr spcFirstLastPara="1" wrap="square" lIns="91425" tIns="45700" rIns="91425" bIns="45700" anchor="t" anchorCtr="0">
            <a:normAutofit/>
          </a:bodyPr>
          <a:lstStyle/>
          <a:p>
            <a:pPr lvl="0" algn="just">
              <a:buSzPct val="100000"/>
            </a:pPr>
            <a:r>
              <a:rPr lang="es-MX" sz="2800" b="1" i="0" u="none" strike="noStrike" cap="none" dirty="0">
                <a:solidFill>
                  <a:schemeClr val="lt1"/>
                </a:solidFill>
                <a:latin typeface="Aptos" panose="020B0004020202020204" pitchFamily="34" charset="0"/>
                <a:ea typeface="Calibri"/>
                <a:cs typeface="Calibri" panose="020F0502020204030204" pitchFamily="34" charset="0"/>
                <a:sym typeface="Calibri"/>
              </a:rPr>
              <a:t>Diplomado </a:t>
            </a:r>
            <a:r>
              <a:rPr lang="es-MX" sz="2800" b="1" dirty="0">
                <a:solidFill>
                  <a:schemeClr val="lt1"/>
                </a:solidFill>
                <a:latin typeface="Aptos" panose="020B0004020202020204" pitchFamily="34" charset="0"/>
                <a:ea typeface="Calibri"/>
                <a:cs typeface="Calibri" panose="020F0502020204030204" pitchFamily="34" charset="0"/>
                <a:sym typeface="Calibri"/>
              </a:rPr>
              <a:t>“</a:t>
            </a:r>
            <a:r>
              <a:rPr lang="es-MX" sz="2800" b="1" dirty="0">
                <a:solidFill>
                  <a:srgbClr val="FFFFFF"/>
                </a:solidFill>
                <a:latin typeface="Aptos" panose="020B0004020202020204" pitchFamily="34" charset="0"/>
              </a:rPr>
              <a:t>Especialización en diseño y gestión de proyectos para mercados de carbono”</a:t>
            </a:r>
            <a:endParaRPr lang="es-CL" sz="2800" b="1" i="0" u="none" strike="noStrike" cap="none" dirty="0">
              <a:solidFill>
                <a:schemeClr val="lt1"/>
              </a:solidFill>
              <a:latin typeface="Aptos" panose="020B0004020202020204" pitchFamily="34" charset="0"/>
              <a:ea typeface="Calibri"/>
              <a:cs typeface="Calibri" panose="020F0502020204030204" pitchFamily="34" charset="0"/>
              <a:sym typeface="Calibri"/>
            </a:endParaRPr>
          </a:p>
        </p:txBody>
      </p:sp>
      <p:pic>
        <p:nvPicPr>
          <p:cNvPr id="9" name="Imagen 8" descr="Texto&#10;&#10;Descripción generada automáticamente con confianza baja">
            <a:extLst>
              <a:ext uri="{FF2B5EF4-FFF2-40B4-BE49-F238E27FC236}">
                <a16:creationId xmlns:a16="http://schemas.microsoft.com/office/drawing/2014/main" id="{CD1368EF-A358-6430-87B8-7AAACD285045}"/>
              </a:ext>
            </a:extLst>
          </p:cNvPr>
          <p:cNvPicPr>
            <a:picLocks noChangeAspect="1"/>
          </p:cNvPicPr>
          <p:nvPr/>
        </p:nvPicPr>
        <p:blipFill>
          <a:blip r:embed="rId4"/>
          <a:stretch>
            <a:fillRect/>
          </a:stretch>
        </p:blipFill>
        <p:spPr>
          <a:xfrm>
            <a:off x="6007776" y="230049"/>
            <a:ext cx="1242815" cy="641950"/>
          </a:xfrm>
          <a:prstGeom prst="rect">
            <a:avLst/>
          </a:prstGeom>
        </p:spPr>
      </p:pic>
      <p:pic>
        <p:nvPicPr>
          <p:cNvPr id="3" name="Imagen 2" descr="Aplicación&#10;&#10;Descripción generada automáticamente con confianza baja">
            <a:extLst>
              <a:ext uri="{FF2B5EF4-FFF2-40B4-BE49-F238E27FC236}">
                <a16:creationId xmlns:a16="http://schemas.microsoft.com/office/drawing/2014/main" id="{06FB81E1-0268-AD9D-74F3-F6C329726733}"/>
              </a:ext>
            </a:extLst>
          </p:cNvPr>
          <p:cNvPicPr>
            <a:picLocks noChangeAspect="1"/>
          </p:cNvPicPr>
          <p:nvPr/>
        </p:nvPicPr>
        <p:blipFill>
          <a:blip r:embed="rId5"/>
          <a:stretch>
            <a:fillRect/>
          </a:stretch>
        </p:blipFill>
        <p:spPr>
          <a:xfrm>
            <a:off x="4764961" y="201482"/>
            <a:ext cx="1242815" cy="699084"/>
          </a:xfrm>
          <a:prstGeom prst="rect">
            <a:avLst/>
          </a:prstGeom>
        </p:spPr>
      </p:pic>
      <p:pic>
        <p:nvPicPr>
          <p:cNvPr id="6" name="Imagen 5" descr="Una persona con una tabla de surf sobre el pasto&#10;&#10;El contenido generado por IA puede ser incorrecto.">
            <a:extLst>
              <a:ext uri="{FF2B5EF4-FFF2-40B4-BE49-F238E27FC236}">
                <a16:creationId xmlns:a16="http://schemas.microsoft.com/office/drawing/2014/main" id="{B38ADA52-FA0A-93C1-CFDF-85ED7161310B}"/>
              </a:ext>
            </a:extLst>
          </p:cNvPr>
          <p:cNvPicPr>
            <a:picLocks noChangeAspect="1"/>
          </p:cNvPicPr>
          <p:nvPr/>
        </p:nvPicPr>
        <p:blipFill>
          <a:blip r:embed="rId6"/>
          <a:stretch>
            <a:fillRect/>
          </a:stretch>
        </p:blipFill>
        <p:spPr>
          <a:xfrm>
            <a:off x="0" y="4579369"/>
            <a:ext cx="7559675" cy="50397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421145" y="2573120"/>
            <a:ext cx="6621059" cy="3468244"/>
          </a:xfrm>
          <a:prstGeom prst="rect">
            <a:avLst/>
          </a:prstGeom>
          <a:noFill/>
          <a:ln>
            <a:noFill/>
          </a:ln>
        </p:spPr>
        <p:txBody>
          <a:bodyPr spcFirstLastPara="1" wrap="square" lIns="91425" tIns="91425" rIns="91425" bIns="91425" anchor="t" anchorCtr="0">
            <a:noAutofit/>
          </a:bodyPr>
          <a:lstStyle/>
          <a:p>
            <a:pPr marL="114300" lvl="0" indent="0" algn="just">
              <a:buNone/>
            </a:pPr>
            <a:r>
              <a:rPr lang="es-MX" sz="1600" dirty="0">
                <a:latin typeface="Aptos" panose="020B0004020202020204" pitchFamily="34" charset="0"/>
                <a:ea typeface="Calibri"/>
                <a:cs typeface="Calibri"/>
                <a:sym typeface="Calibri"/>
              </a:rPr>
              <a:t>.</a:t>
            </a:r>
          </a:p>
          <a:p>
            <a:pPr marL="114300" lvl="0" indent="0" algn="just">
              <a:buNone/>
            </a:pPr>
            <a:endParaRPr lang="es-MX" sz="1600" dirty="0">
              <a:latin typeface="Aptos" panose="020B0004020202020204" pitchFamily="34" charset="0"/>
              <a:ea typeface="Calibri"/>
              <a:cs typeface="Calibri"/>
              <a:sym typeface="Calibri"/>
            </a:endParaRPr>
          </a:p>
          <a:p>
            <a:pPr marL="114300" lvl="0" indent="0" algn="just">
              <a:buNone/>
            </a:pPr>
            <a:endParaRPr lang="es-ES" sz="1600" dirty="0">
              <a:latin typeface="Aptos" panose="020B0004020202020204" pitchFamily="34" charset="0"/>
              <a:ea typeface="Calibri"/>
              <a:cs typeface="Calibri"/>
              <a:sym typeface="Calibri"/>
            </a:endParaRPr>
          </a:p>
        </p:txBody>
      </p:sp>
      <p:sp>
        <p:nvSpPr>
          <p:cNvPr id="67" name="Google Shape;67;p9"/>
          <p:cNvSpPr txBox="1"/>
          <p:nvPr/>
        </p:nvSpPr>
        <p:spPr>
          <a:xfrm>
            <a:off x="1294968" y="888372"/>
            <a:ext cx="2120764" cy="89419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rgbClr val="000000"/>
              </a:buClr>
              <a:buSzPts val="2800"/>
              <a:buFont typeface="Arial"/>
              <a:buNone/>
            </a:pPr>
            <a:r>
              <a:rPr lang="es-MX" sz="2800" b="0" i="0" u="none" strike="noStrike" cap="none" dirty="0">
                <a:solidFill>
                  <a:srgbClr val="221E7C"/>
                </a:solidFill>
                <a:latin typeface="Aptos" panose="020B0004020202020204" pitchFamily="34" charset="0"/>
                <a:ea typeface="Calibri"/>
                <a:cs typeface="Calibri"/>
                <a:sym typeface="Calibri"/>
              </a:rPr>
              <a:t>Acerca </a:t>
            </a:r>
            <a:endParaRPr dirty="0">
              <a:latin typeface="Aptos" panose="020B0004020202020204" pitchFamily="34" charset="0"/>
            </a:endParaRPr>
          </a:p>
          <a:p>
            <a:pPr marL="0" marR="0" lvl="0" indent="0" algn="l" rtl="0">
              <a:lnSpc>
                <a:spcPct val="100000"/>
              </a:lnSpc>
              <a:spcBef>
                <a:spcPts val="0"/>
              </a:spcBef>
              <a:spcAft>
                <a:spcPts val="0"/>
              </a:spcAft>
              <a:buClr>
                <a:srgbClr val="000000"/>
              </a:buClr>
              <a:buSzPts val="2800"/>
              <a:buFont typeface="Arial"/>
              <a:buNone/>
            </a:pPr>
            <a:r>
              <a:rPr lang="es-MX" sz="2800" b="1" i="0" u="none" strike="noStrike" cap="none" dirty="0">
                <a:solidFill>
                  <a:srgbClr val="221E7C"/>
                </a:solidFill>
                <a:latin typeface="Aptos" panose="020B0004020202020204" pitchFamily="34" charset="0"/>
                <a:ea typeface="Calibri"/>
                <a:cs typeface="Calibri"/>
                <a:sym typeface="Calibri"/>
              </a:rPr>
              <a:t>del curso</a:t>
            </a:r>
            <a:endParaRPr sz="3600" b="1" i="0" u="none" strike="noStrike" cap="none" dirty="0">
              <a:solidFill>
                <a:srgbClr val="221E7C"/>
              </a:solidFill>
              <a:latin typeface="Aptos" panose="020B0004020202020204" pitchFamily="34" charset="0"/>
              <a:ea typeface="Calibri"/>
              <a:cs typeface="Calibri"/>
              <a:sym typeface="Calibri"/>
            </a:endParaRPr>
          </a:p>
        </p:txBody>
      </p:sp>
      <p:cxnSp>
        <p:nvCxnSpPr>
          <p:cNvPr id="68" name="Google Shape;68;p9"/>
          <p:cNvCxnSpPr/>
          <p:nvPr/>
        </p:nvCxnSpPr>
        <p:spPr>
          <a:xfrm>
            <a:off x="1397173" y="1757953"/>
            <a:ext cx="1362635" cy="0"/>
          </a:xfrm>
          <a:prstGeom prst="straightConnector1">
            <a:avLst/>
          </a:prstGeom>
          <a:noFill/>
          <a:ln w="31750" cap="flat" cmpd="sng">
            <a:solidFill>
              <a:srgbClr val="221E7C"/>
            </a:solidFill>
            <a:prstDash val="solid"/>
            <a:round/>
            <a:headEnd type="none" w="sm" len="sm"/>
            <a:tailEnd type="none" w="sm" len="sm"/>
          </a:ln>
        </p:spPr>
      </p:cxnSp>
      <p:pic>
        <p:nvPicPr>
          <p:cNvPr id="69" name="Google Shape;69;p9" descr="Imagen que contiene Forma&#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0314" y="982142"/>
            <a:ext cx="749891" cy="800426"/>
          </a:xfrm>
          <a:prstGeom prst="rect">
            <a:avLst/>
          </a:prstGeom>
          <a:noFill/>
          <a:ln>
            <a:noFill/>
          </a:ln>
        </p:spPr>
      </p:pic>
      <p:sp>
        <p:nvSpPr>
          <p:cNvPr id="71" name="Google Shape;71;p9"/>
          <p:cNvSpPr txBox="1"/>
          <p:nvPr/>
        </p:nvSpPr>
        <p:spPr>
          <a:xfrm>
            <a:off x="1167291" y="5678459"/>
            <a:ext cx="5414683" cy="497931"/>
          </a:xfrm>
          <a:prstGeom prst="rect">
            <a:avLst/>
          </a:prstGeom>
          <a:noFill/>
          <a:ln>
            <a:noFill/>
          </a:ln>
        </p:spPr>
        <p:txBody>
          <a:bodyPr spcFirstLastPara="1" wrap="square" lIns="91425" tIns="91425" rIns="91425" bIns="91425" anchor="t" anchorCtr="0">
            <a:normAutofit lnSpcReduction="10000"/>
          </a:bodyPr>
          <a:lstStyle/>
          <a:p>
            <a:pPr marL="0" marR="0" lvl="0" indent="0" algn="l" rtl="0">
              <a:lnSpc>
                <a:spcPct val="100000"/>
              </a:lnSpc>
              <a:spcBef>
                <a:spcPts val="0"/>
              </a:spcBef>
              <a:spcAft>
                <a:spcPts val="0"/>
              </a:spcAft>
              <a:buClr>
                <a:schemeClr val="dk1"/>
              </a:buClr>
              <a:buSzPts val="2800"/>
              <a:buFont typeface="Arial"/>
              <a:buNone/>
            </a:pPr>
            <a:r>
              <a:rPr lang="es-MX" sz="2100" b="1" i="0" u="none" strike="noStrike" cap="none" dirty="0">
                <a:solidFill>
                  <a:srgbClr val="221E7C"/>
                </a:solidFill>
                <a:latin typeface="Aptos" panose="020B0004020202020204" pitchFamily="34" charset="0"/>
                <a:ea typeface="Calibri"/>
                <a:cs typeface="Calibri"/>
                <a:sym typeface="Calibri"/>
              </a:rPr>
              <a:t>Objetivos del curso</a:t>
            </a:r>
            <a:endParaRPr dirty="0">
              <a:latin typeface="Aptos" panose="020B0004020202020204" pitchFamily="34" charset="0"/>
            </a:endParaRPr>
          </a:p>
        </p:txBody>
      </p:sp>
      <p:sp>
        <p:nvSpPr>
          <p:cNvPr id="72" name="Google Shape;72;p9"/>
          <p:cNvSpPr txBox="1"/>
          <p:nvPr/>
        </p:nvSpPr>
        <p:spPr>
          <a:xfrm>
            <a:off x="421145" y="6041364"/>
            <a:ext cx="6950647" cy="4114018"/>
          </a:xfrm>
          <a:prstGeom prst="rect">
            <a:avLst/>
          </a:prstGeom>
          <a:noFill/>
          <a:ln>
            <a:noFill/>
          </a:ln>
        </p:spPr>
        <p:txBody>
          <a:bodyPr spcFirstLastPara="1" wrap="square" lIns="91425" tIns="91425" rIns="91425" bIns="91425" anchor="t" anchorCtr="0">
            <a:noAutofit/>
          </a:bodyPr>
          <a:lstStyle/>
          <a:p>
            <a:pPr marL="400050" indent="-285750" algn="just">
              <a:lnSpc>
                <a:spcPct val="115000"/>
              </a:lnSpc>
              <a:buSzPts val="1800"/>
              <a:buFont typeface="Arial" panose="020B0604020202020204" pitchFamily="34" charset="0"/>
              <a:buChar char="•"/>
            </a:pPr>
            <a:r>
              <a:rPr lang="es-MX" sz="1500" dirty="0">
                <a:latin typeface="Aptos" panose="020B0004020202020204" pitchFamily="34" charset="0"/>
                <a:ea typeface="Calibri" panose="020F0502020204030204" pitchFamily="34" charset="0"/>
              </a:rPr>
              <a:t>Desarrollar competencias sobre los instrumentos de precio y mercado de carbono establecidos por la LMCC y la Reforma Tributaria, incluyendo el impuesto verde y normas de emisión y sus sistemas de compensación, el Sistema de Certificación Voluntaria de GEI y Uso de Agua, y los mecanismos del Artículo 6 del Acuerdo de París.</a:t>
            </a:r>
          </a:p>
          <a:p>
            <a:pPr marL="400050" indent="-285750" algn="just">
              <a:lnSpc>
                <a:spcPct val="115000"/>
              </a:lnSpc>
              <a:buSzPts val="1800"/>
              <a:buFont typeface="Arial" panose="020B0604020202020204" pitchFamily="34" charset="0"/>
              <a:buChar char="•"/>
            </a:pPr>
            <a:r>
              <a:rPr lang="es-MX" sz="1500" dirty="0">
                <a:latin typeface="Aptos" panose="020B0004020202020204" pitchFamily="34" charset="0"/>
                <a:ea typeface="Calibri" panose="020F0502020204030204" pitchFamily="34" charset="0"/>
              </a:rPr>
              <a:t>Desarrollar capacidades técnicas y herramientas para para evaluar la factibilidad de proyectos para la generación de certificados y participación de los mercados de carbono asegurando la coherencia del proyecto con la NDC y la ECLP y los programas de certificación internacional y nacional.</a:t>
            </a:r>
          </a:p>
          <a:p>
            <a:pPr marL="400050" indent="-285750" algn="just">
              <a:lnSpc>
                <a:spcPct val="115000"/>
              </a:lnSpc>
              <a:buSzPts val="1800"/>
              <a:buFont typeface="Arial" panose="020B0604020202020204" pitchFamily="34" charset="0"/>
              <a:buChar char="•"/>
            </a:pPr>
            <a:r>
              <a:rPr lang="es-MX" sz="1500" dirty="0">
                <a:latin typeface="Aptos" panose="020B0004020202020204" pitchFamily="34" charset="0"/>
                <a:ea typeface="Calibri" panose="020F0502020204030204" pitchFamily="34" charset="0"/>
              </a:rPr>
              <a:t>Fortalecer competencias transversales para la gestión del ciclo completo de proyectos a través de formación de profesionales que enriquezcan y faciliten el intercambio de conocimiento en el ecosistema de mercados de carbono y el ciclo completo de proyectos, considerando los análisis de criterios de integridad ambiental y social en el diseño y gestión de proyectos.</a:t>
            </a:r>
          </a:p>
        </p:txBody>
      </p:sp>
      <p:pic>
        <p:nvPicPr>
          <p:cNvPr id="73" name="Google Shape;73;p9"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517471" y="5727897"/>
            <a:ext cx="245864" cy="374400"/>
          </a:xfrm>
          <a:prstGeom prst="rect">
            <a:avLst/>
          </a:prstGeom>
          <a:noFill/>
          <a:ln>
            <a:noFill/>
          </a:ln>
        </p:spPr>
      </p:pic>
      <p:sp>
        <p:nvSpPr>
          <p:cNvPr id="74" name="Google Shape;74;p9"/>
          <p:cNvSpPr/>
          <p:nvPr/>
        </p:nvSpPr>
        <p:spPr>
          <a:xfrm>
            <a:off x="-80682" y="10441159"/>
            <a:ext cx="7640358" cy="305347"/>
          </a:xfrm>
          <a:prstGeom prst="rect">
            <a:avLst/>
          </a:prstGeom>
          <a:solidFill>
            <a:srgbClr val="221E7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grpSp>
        <p:nvGrpSpPr>
          <p:cNvPr id="5" name="Grupo 4">
            <a:extLst>
              <a:ext uri="{FF2B5EF4-FFF2-40B4-BE49-F238E27FC236}">
                <a16:creationId xmlns:a16="http://schemas.microsoft.com/office/drawing/2014/main" id="{96CD3313-49C7-595E-CDAC-5366A5F3B1F3}"/>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BFEBFF68-964D-4467-2352-7D5E162ABBA0}"/>
                </a:ext>
              </a:extLst>
            </p:cNvPr>
            <p:cNvPicPr>
              <a:picLocks noChangeAspect="1"/>
            </p:cNvPicPr>
            <p:nvPr/>
          </p:nvPicPr>
          <p:blipFill>
            <a:blip r:embed="rId5"/>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06B4223D-6800-58E4-7EF8-C6DCB9D7A599}"/>
                </a:ext>
              </a:extLst>
            </p:cNvPr>
            <p:cNvPicPr>
              <a:picLocks noChangeAspect="1"/>
            </p:cNvPicPr>
            <p:nvPr/>
          </p:nvPicPr>
          <p:blipFill>
            <a:blip r:embed="rId6"/>
            <a:stretch>
              <a:fillRect/>
            </a:stretch>
          </p:blipFill>
          <p:spPr>
            <a:xfrm>
              <a:off x="3514994" y="541456"/>
              <a:ext cx="1948062" cy="1095785"/>
            </a:xfrm>
            <a:prstGeom prst="rect">
              <a:avLst/>
            </a:prstGeom>
          </p:spPr>
        </p:pic>
      </p:grpSp>
      <p:sp>
        <p:nvSpPr>
          <p:cNvPr id="3" name="CuadroTexto 2">
            <a:extLst>
              <a:ext uri="{FF2B5EF4-FFF2-40B4-BE49-F238E27FC236}">
                <a16:creationId xmlns:a16="http://schemas.microsoft.com/office/drawing/2014/main" id="{B8055B4B-88E7-4017-CED8-DCB93E8AFD61}"/>
              </a:ext>
            </a:extLst>
          </p:cNvPr>
          <p:cNvSpPr txBox="1"/>
          <p:nvPr/>
        </p:nvSpPr>
        <p:spPr>
          <a:xfrm>
            <a:off x="460313" y="1984798"/>
            <a:ext cx="6911479" cy="3039102"/>
          </a:xfrm>
          <a:prstGeom prst="rect">
            <a:avLst/>
          </a:prstGeom>
          <a:noFill/>
        </p:spPr>
        <p:txBody>
          <a:bodyPr wrap="square">
            <a:spAutoFit/>
          </a:bodyPr>
          <a:lstStyle/>
          <a:p>
            <a:pPr algn="just">
              <a:lnSpc>
                <a:spcPct val="115000"/>
              </a:lnSpc>
              <a:spcBef>
                <a:spcPts val="600"/>
              </a:spcBef>
              <a:spcAft>
                <a:spcPts val="600"/>
              </a:spcAft>
            </a:pPr>
            <a:r>
              <a:rPr lang="es-MX" sz="1500" dirty="0">
                <a:latin typeface="Aptos" panose="020B0004020202020204" pitchFamily="34" charset="0"/>
                <a:ea typeface="Calibri" panose="020F0502020204030204" pitchFamily="34" charset="0"/>
              </a:rPr>
              <a:t>Este curso consiste en la realización de un diplomado de 120 horas cronológicas para 232 becarios. El curso tiene como propósito fortalecer las capacidades técnicas necesarias para diseñar, formular, implementar y gestionar proyectos de mitigación en el marco de los instrumentos de precio y mercados de carbono regulados y voluntarios en Chile.</a:t>
            </a:r>
          </a:p>
          <a:p>
            <a:pPr algn="just">
              <a:lnSpc>
                <a:spcPct val="115000"/>
              </a:lnSpc>
              <a:spcBef>
                <a:spcPts val="600"/>
              </a:spcBef>
              <a:spcAft>
                <a:spcPts val="600"/>
              </a:spcAft>
            </a:pPr>
            <a:r>
              <a:rPr lang="es-MX" sz="1500" dirty="0">
                <a:latin typeface="Aptos" panose="020B0004020202020204" pitchFamily="34" charset="0"/>
                <a:ea typeface="Calibri" panose="020F0502020204030204" pitchFamily="34" charset="0"/>
              </a:rPr>
              <a:t>Las clases serán desarrolladas en modalidad e-learning (sincrónico, con clases en vivo), con metodología de enseñanza activa orientada al desarrollo de aprendizajes prácticos.  El curso es </a:t>
            </a:r>
            <a:r>
              <a:rPr lang="es-MX" sz="1500" b="1" dirty="0">
                <a:latin typeface="Aptos" panose="020B0004020202020204" pitchFamily="34" charset="0"/>
                <a:ea typeface="Calibri" panose="020F0502020204030204" pitchFamily="34" charset="0"/>
              </a:rPr>
              <a:t>INTENSIVO</a:t>
            </a:r>
            <a:r>
              <a:rPr lang="es-MX" sz="1500" dirty="0">
                <a:latin typeface="Aptos" panose="020B0004020202020204" pitchFamily="34" charset="0"/>
                <a:ea typeface="Calibri" panose="020F0502020204030204" pitchFamily="34" charset="0"/>
              </a:rPr>
              <a:t>, con una alta carga de trabajo y dedicación por parte de los/as alumnos/as</a:t>
            </a:r>
            <a:r>
              <a:rPr lang="es-MX" sz="1500" dirty="0">
                <a:solidFill>
                  <a:srgbClr val="FF0000"/>
                </a:solidFill>
                <a:latin typeface="Aptos" panose="020B0004020202020204" pitchFamily="34" charset="0"/>
                <a:ea typeface="Calibri" panose="020F0502020204030204" pitchFamily="34" charset="0"/>
              </a:rPr>
              <a:t>.</a:t>
            </a:r>
          </a:p>
          <a:p>
            <a:pPr algn="just">
              <a:lnSpc>
                <a:spcPct val="115000"/>
              </a:lnSpc>
              <a:spcBef>
                <a:spcPts val="600"/>
              </a:spcBef>
              <a:spcAft>
                <a:spcPts val="600"/>
              </a:spcAft>
            </a:pPr>
            <a:endParaRPr lang="es-CL" sz="1500" dirty="0">
              <a:latin typeface="Aptos" panose="020B0004020202020204" pitchFamily="34" charset="0"/>
              <a:ea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4" name="Google Shape;84;p4"/>
          <p:cNvSpPr txBox="1"/>
          <p:nvPr/>
        </p:nvSpPr>
        <p:spPr>
          <a:xfrm>
            <a:off x="428967" y="2753883"/>
            <a:ext cx="6621059" cy="29721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14300" indent="0" algn="just">
              <a:lnSpc>
                <a:spcPct val="115000"/>
              </a:lnSpc>
              <a:buClr>
                <a:schemeClr val="dk2"/>
              </a:buClr>
              <a:buSzPts val="1800"/>
              <a:buNone/>
              <a:defRPr sz="1600">
                <a:solidFill>
                  <a:schemeClr val="dk2"/>
                </a:solidFill>
                <a:latin typeface="Calibri"/>
                <a:ea typeface="Calibri"/>
                <a:cs typeface="Calibri"/>
              </a:defRPr>
            </a:lvl1pPr>
            <a:lvl2pPr marL="914400" indent="-317500">
              <a:lnSpc>
                <a:spcPct val="115000"/>
              </a:lnSpc>
              <a:buClr>
                <a:schemeClr val="dk2"/>
              </a:buClr>
              <a:buSzPts val="1400"/>
              <a:buChar char="○"/>
              <a:defRPr>
                <a:solidFill>
                  <a:schemeClr val="dk2"/>
                </a:solidFill>
              </a:defRPr>
            </a:lvl2pPr>
            <a:lvl3pPr marL="1371600" indent="-317500">
              <a:lnSpc>
                <a:spcPct val="115000"/>
              </a:lnSpc>
              <a:buClr>
                <a:schemeClr val="dk2"/>
              </a:buClr>
              <a:buSzPts val="1400"/>
              <a:buChar char="■"/>
              <a:defRPr>
                <a:solidFill>
                  <a:schemeClr val="dk2"/>
                </a:solidFill>
              </a:defRPr>
            </a:lvl3pPr>
            <a:lvl4pPr marL="1828800" indent="-317500">
              <a:lnSpc>
                <a:spcPct val="115000"/>
              </a:lnSpc>
              <a:buClr>
                <a:schemeClr val="dk2"/>
              </a:buClr>
              <a:buSzPts val="1400"/>
              <a:buChar char="●"/>
              <a:defRPr>
                <a:solidFill>
                  <a:schemeClr val="dk2"/>
                </a:solidFill>
              </a:defRPr>
            </a:lvl4pPr>
            <a:lvl5pPr marL="2286000" indent="-317500">
              <a:lnSpc>
                <a:spcPct val="115000"/>
              </a:lnSpc>
              <a:buClr>
                <a:schemeClr val="dk2"/>
              </a:buClr>
              <a:buSzPts val="1400"/>
              <a:buChar char="○"/>
              <a:defRPr>
                <a:solidFill>
                  <a:schemeClr val="dk2"/>
                </a:solidFill>
              </a:defRPr>
            </a:lvl5pPr>
            <a:lvl6pPr marL="2743200" indent="-317500">
              <a:lnSpc>
                <a:spcPct val="115000"/>
              </a:lnSpc>
              <a:buClr>
                <a:schemeClr val="dk2"/>
              </a:buClr>
              <a:buSzPts val="1400"/>
              <a:buChar char="■"/>
              <a:defRPr>
                <a:solidFill>
                  <a:schemeClr val="dk2"/>
                </a:solidFill>
              </a:defRPr>
            </a:lvl6pPr>
            <a:lvl7pPr marL="3200400" indent="-317500">
              <a:lnSpc>
                <a:spcPct val="115000"/>
              </a:lnSpc>
              <a:buClr>
                <a:schemeClr val="dk2"/>
              </a:buClr>
              <a:buSzPts val="1400"/>
              <a:buChar char="●"/>
              <a:defRPr>
                <a:solidFill>
                  <a:schemeClr val="dk2"/>
                </a:solidFill>
              </a:defRPr>
            </a:lvl7pPr>
            <a:lvl8pPr marL="3657600" indent="-317500">
              <a:lnSpc>
                <a:spcPct val="115000"/>
              </a:lnSpc>
              <a:buClr>
                <a:schemeClr val="dk2"/>
              </a:buClr>
              <a:buSzPts val="1400"/>
              <a:buChar char="○"/>
              <a:defRPr>
                <a:solidFill>
                  <a:schemeClr val="dk2"/>
                </a:solidFill>
              </a:defRPr>
            </a:lvl8pPr>
            <a:lvl9pPr marL="4114800" indent="-317500">
              <a:lnSpc>
                <a:spcPct val="115000"/>
              </a:lnSpc>
              <a:buClr>
                <a:schemeClr val="dk2"/>
              </a:buClr>
              <a:buSzPts val="1400"/>
              <a:buChar char="■"/>
              <a:defRPr>
                <a:solidFill>
                  <a:schemeClr val="dk2"/>
                </a:solidFill>
              </a:defRPr>
            </a:lvl9pPr>
          </a:lstStyle>
          <a:p>
            <a:r>
              <a:rPr lang="es-CL" dirty="0">
                <a:latin typeface="Aptos" panose="020B0004020202020204" pitchFamily="34" charset="0"/>
              </a:rPr>
              <a:t> </a:t>
            </a:r>
          </a:p>
        </p:txBody>
      </p:sp>
      <p:sp>
        <p:nvSpPr>
          <p:cNvPr id="85" name="Google Shape;85;p4"/>
          <p:cNvSpPr txBox="1"/>
          <p:nvPr/>
        </p:nvSpPr>
        <p:spPr>
          <a:xfrm>
            <a:off x="871897" y="6144463"/>
            <a:ext cx="5414683" cy="497931"/>
          </a:xfrm>
          <a:prstGeom prst="rect">
            <a:avLst/>
          </a:prstGeom>
          <a:noFill/>
          <a:ln>
            <a:noFill/>
          </a:ln>
        </p:spPr>
        <p:txBody>
          <a:bodyPr spcFirstLastPara="1" wrap="square" lIns="91425" tIns="91425" rIns="91425" bIns="91425" anchor="t" anchorCtr="0">
            <a:normAutofit lnSpcReduction="10000"/>
          </a:bodyPr>
          <a:lstStyle/>
          <a:p>
            <a:pPr marL="0" marR="0" lvl="0" indent="0" algn="l" rtl="0">
              <a:lnSpc>
                <a:spcPct val="100000"/>
              </a:lnSpc>
              <a:spcBef>
                <a:spcPts val="0"/>
              </a:spcBef>
              <a:spcAft>
                <a:spcPts val="0"/>
              </a:spcAft>
              <a:buClr>
                <a:schemeClr val="dk1"/>
              </a:buClr>
              <a:buSzPts val="2800"/>
              <a:buFont typeface="Arial"/>
              <a:buNone/>
            </a:pPr>
            <a:r>
              <a:rPr lang="es-MX" sz="2100" b="1" i="0" u="none" strike="noStrike" cap="none" dirty="0">
                <a:solidFill>
                  <a:srgbClr val="221E7C"/>
                </a:solidFill>
                <a:latin typeface="Aptos" panose="020B0004020202020204" pitchFamily="34" charset="0"/>
                <a:ea typeface="Calibri"/>
                <a:cs typeface="Calibri"/>
                <a:sym typeface="Calibri"/>
              </a:rPr>
              <a:t>Horarios y duración</a:t>
            </a:r>
            <a:endParaRPr dirty="0">
              <a:latin typeface="Aptos" panose="020B0004020202020204" pitchFamily="34" charset="0"/>
            </a:endParaRPr>
          </a:p>
        </p:txBody>
      </p:sp>
      <p:pic>
        <p:nvPicPr>
          <p:cNvPr id="86" name="Google Shape;86;p4" descr="Patrón de fond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28638" y="6117426"/>
            <a:ext cx="244819" cy="372809"/>
          </a:xfrm>
          <a:prstGeom prst="rect">
            <a:avLst/>
          </a:prstGeom>
          <a:noFill/>
          <a:ln>
            <a:noFill/>
          </a:ln>
        </p:spPr>
      </p:pic>
      <p:sp>
        <p:nvSpPr>
          <p:cNvPr id="88" name="Google Shape;88;p4"/>
          <p:cNvSpPr/>
          <p:nvPr/>
        </p:nvSpPr>
        <p:spPr>
          <a:xfrm>
            <a:off x="-80682" y="10441159"/>
            <a:ext cx="7640358" cy="305347"/>
          </a:xfrm>
          <a:prstGeom prst="rect">
            <a:avLst/>
          </a:prstGeom>
          <a:solidFill>
            <a:srgbClr val="221E7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9" name="Google Shape;89;p4"/>
          <p:cNvSpPr txBox="1"/>
          <p:nvPr/>
        </p:nvSpPr>
        <p:spPr>
          <a:xfrm>
            <a:off x="1291212" y="1249911"/>
            <a:ext cx="3132617" cy="792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600"/>
              <a:buFont typeface="Arial"/>
              <a:buNone/>
            </a:pPr>
            <a:r>
              <a:rPr lang="es-MX" sz="3600" b="1" i="0" u="none" strike="noStrike" cap="none">
                <a:solidFill>
                  <a:srgbClr val="221E7C"/>
                </a:solidFill>
                <a:latin typeface="Aptos" panose="020B0004020202020204" pitchFamily="34" charset="0"/>
                <a:ea typeface="Calibri"/>
                <a:cs typeface="Calibri"/>
                <a:sym typeface="Calibri"/>
              </a:rPr>
              <a:t>Metodología</a:t>
            </a:r>
            <a:endParaRPr sz="4400" b="1" i="0" u="none" strike="noStrike" cap="none">
              <a:solidFill>
                <a:srgbClr val="221E7C"/>
              </a:solidFill>
              <a:latin typeface="Aptos" panose="020B0004020202020204" pitchFamily="34" charset="0"/>
              <a:ea typeface="Calibri"/>
              <a:cs typeface="Calibri"/>
              <a:sym typeface="Calibri"/>
            </a:endParaRPr>
          </a:p>
        </p:txBody>
      </p:sp>
      <p:cxnSp>
        <p:nvCxnSpPr>
          <p:cNvPr id="90" name="Google Shape;90;p4"/>
          <p:cNvCxnSpPr/>
          <p:nvPr/>
        </p:nvCxnSpPr>
        <p:spPr>
          <a:xfrm>
            <a:off x="1403350" y="1961530"/>
            <a:ext cx="2384379" cy="0"/>
          </a:xfrm>
          <a:prstGeom prst="straightConnector1">
            <a:avLst/>
          </a:prstGeom>
          <a:noFill/>
          <a:ln w="31750" cap="flat" cmpd="sng">
            <a:solidFill>
              <a:srgbClr val="221E7C"/>
            </a:solidFill>
            <a:prstDash val="solid"/>
            <a:round/>
            <a:headEnd type="none" w="sm" len="sm"/>
            <a:tailEnd type="none" w="sm" len="sm"/>
          </a:ln>
        </p:spPr>
      </p:cxnSp>
      <p:pic>
        <p:nvPicPr>
          <p:cNvPr id="91" name="Google Shape;91;p4" descr="Patrón de fondo&#10;&#10;Descripción generada automáticamente con confianza media"/>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9324" y="1194654"/>
            <a:ext cx="556614" cy="847610"/>
          </a:xfrm>
          <a:prstGeom prst="rect">
            <a:avLst/>
          </a:prstGeom>
          <a:noFill/>
          <a:ln>
            <a:noFill/>
          </a:ln>
        </p:spPr>
      </p:pic>
      <p:grpSp>
        <p:nvGrpSpPr>
          <p:cNvPr id="5" name="Grupo 4">
            <a:extLst>
              <a:ext uri="{FF2B5EF4-FFF2-40B4-BE49-F238E27FC236}">
                <a16:creationId xmlns:a16="http://schemas.microsoft.com/office/drawing/2014/main" id="{306AEA4D-6CC2-88ED-09C7-B8181A55DE07}"/>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79549FF0-A64F-A7B5-FB7A-36583700D764}"/>
                </a:ext>
              </a:extLst>
            </p:cNvPr>
            <p:cNvPicPr>
              <a:picLocks noChangeAspect="1"/>
            </p:cNvPicPr>
            <p:nvPr/>
          </p:nvPicPr>
          <p:blipFill>
            <a:blip r:embed="rId5"/>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231CBB05-EBD6-0142-7E4C-51A7DC7D7F09}"/>
                </a:ext>
              </a:extLst>
            </p:cNvPr>
            <p:cNvPicPr>
              <a:picLocks noChangeAspect="1"/>
            </p:cNvPicPr>
            <p:nvPr/>
          </p:nvPicPr>
          <p:blipFill>
            <a:blip r:embed="rId6"/>
            <a:stretch>
              <a:fillRect/>
            </a:stretch>
          </p:blipFill>
          <p:spPr>
            <a:xfrm>
              <a:off x="3514994" y="541456"/>
              <a:ext cx="1948062" cy="1095785"/>
            </a:xfrm>
            <a:prstGeom prst="rect">
              <a:avLst/>
            </a:prstGeom>
          </p:spPr>
        </p:pic>
      </p:grpSp>
      <p:sp>
        <p:nvSpPr>
          <p:cNvPr id="3" name="Google Shape;73;p4">
            <a:extLst>
              <a:ext uri="{FF2B5EF4-FFF2-40B4-BE49-F238E27FC236}">
                <a16:creationId xmlns:a16="http://schemas.microsoft.com/office/drawing/2014/main" id="{96B89051-F7F8-735E-4BD7-F23F5AEBECCA}"/>
              </a:ext>
            </a:extLst>
          </p:cNvPr>
          <p:cNvSpPr txBox="1"/>
          <p:nvPr/>
        </p:nvSpPr>
        <p:spPr>
          <a:xfrm>
            <a:off x="428967" y="2480435"/>
            <a:ext cx="6460802" cy="4196179"/>
          </a:xfrm>
          <a:prstGeom prst="rect">
            <a:avLst/>
          </a:prstGeom>
          <a:noFill/>
          <a:ln>
            <a:noFill/>
          </a:ln>
        </p:spPr>
        <p:txBody>
          <a:bodyPr spcFirstLastPara="1" wrap="square" lIns="91425" tIns="91425" rIns="91425" bIns="91425" anchor="t" anchorCtr="0">
            <a:noAutofit/>
          </a:bodyPr>
          <a:lstStyle/>
          <a:p>
            <a:pPr algn="just"/>
            <a:r>
              <a:rPr lang="es-MX" sz="1500" dirty="0">
                <a:latin typeface="Aptos" panose="020B0004020202020204" pitchFamily="34" charset="0"/>
                <a:ea typeface="Calibri" panose="020F0502020204030204" pitchFamily="34" charset="0"/>
                <a:cs typeface="Calibri" panose="020F0502020204030204" pitchFamily="34" charset="0"/>
              </a:rPr>
              <a:t>La metodología propuesta para el curso combina enfoques teóricos, y prácticos y aplicados, diseñados específicamente para responder a las brechas de capital humano identificadas y a los requerimientos regulatorios, técnicos y operativos. Su estructura busca asegurar que los participantes no solo comprendan el marco conceptual, sino que también desarrollen habilidades prácticas para comprensión de la bioeconomía como marco productivo desarrollando capacidades para analizar procesos productivos desde el uso, gestión y eficiencia de los recursos biológicos.</a:t>
            </a:r>
            <a:r>
              <a:rPr lang="es-CL" sz="1500" b="1" dirty="0">
                <a:latin typeface="Aptos" panose="020B0004020202020204" pitchFamily="34" charset="0"/>
              </a:rPr>
              <a:t> </a:t>
            </a:r>
          </a:p>
          <a:p>
            <a:pPr algn="just"/>
            <a:endParaRPr lang="es-CL" sz="1500" b="1" dirty="0">
              <a:latin typeface="Aptos" panose="020B0004020202020204" pitchFamily="34" charset="0"/>
            </a:endParaRPr>
          </a:p>
          <a:p>
            <a:pPr algn="just"/>
            <a:r>
              <a:rPr lang="es-CL" sz="1500" dirty="0">
                <a:latin typeface="Aptos" panose="020B0004020202020204" pitchFamily="34" charset="0"/>
              </a:rPr>
              <a:t>La metodología combina Clases sincrónicas en vivo , Estudios de Caso y Análisis, Vinculación con el contexto nacional, Talleres y Ejercicios Prácticos, Asesoramiento y Retroalimentación,  Recursos de Aprendizaje Adicionales, Evaluación y Reflexión.</a:t>
            </a:r>
            <a:endParaRPr sz="1500" dirty="0">
              <a:latin typeface="Aptos" panose="020B0004020202020204" pitchFamily="34" charset="0"/>
              <a:ea typeface="Calibri" panose="020F0502020204030204" pitchFamily="34" charset="0"/>
              <a:cs typeface="Calibri" panose="020F0502020204030204" pitchFamily="34" charset="0"/>
            </a:endParaRPr>
          </a:p>
        </p:txBody>
      </p:sp>
      <p:sp>
        <p:nvSpPr>
          <p:cNvPr id="4" name="Google Shape;83;p4">
            <a:extLst>
              <a:ext uri="{FF2B5EF4-FFF2-40B4-BE49-F238E27FC236}">
                <a16:creationId xmlns:a16="http://schemas.microsoft.com/office/drawing/2014/main" id="{07625EE6-D065-A5BC-FAD9-5B598A0EF18C}"/>
              </a:ext>
            </a:extLst>
          </p:cNvPr>
          <p:cNvSpPr txBox="1">
            <a:spLocks noGrp="1"/>
          </p:cNvSpPr>
          <p:nvPr>
            <p:ph type="body" idx="1"/>
          </p:nvPr>
        </p:nvSpPr>
        <p:spPr>
          <a:xfrm>
            <a:off x="528638" y="6682950"/>
            <a:ext cx="6621462" cy="3468688"/>
          </a:xfrm>
          <a:prstGeom prst="rect">
            <a:avLst/>
          </a:prstGeom>
          <a:noFill/>
          <a:ln>
            <a:noFill/>
          </a:ln>
        </p:spPr>
        <p:txBody>
          <a:bodyPr spcFirstLastPara="1" wrap="square" lIns="91425" tIns="91425" rIns="91425" bIns="91425" anchor="t" anchorCtr="0">
            <a:noAutofit/>
          </a:bodyPr>
          <a:lstStyle/>
          <a:p>
            <a:pPr marL="114300" lvl="0" indent="0" algn="just">
              <a:buNone/>
            </a:pPr>
            <a:r>
              <a:rPr lang="es-MX" sz="1500" dirty="0">
                <a:solidFill>
                  <a:schemeClr val="tx1"/>
                </a:solidFill>
                <a:latin typeface="Aptos" panose="020B0004020202020204" pitchFamily="34" charset="0"/>
                <a:ea typeface="Calibri"/>
                <a:cs typeface="Calibri"/>
                <a:sym typeface="Calibri"/>
              </a:rPr>
              <a:t>Este programa tiene una duración de 120 horas cronológicas con </a:t>
            </a:r>
            <a:r>
              <a:rPr lang="es-MX" sz="1500" dirty="0">
                <a:solidFill>
                  <a:srgbClr val="FF0000"/>
                </a:solidFill>
                <a:latin typeface="Aptos" panose="020B0004020202020204" pitchFamily="34" charset="0"/>
                <a:ea typeface="Calibri"/>
                <a:cs typeface="Calibri"/>
                <a:sym typeface="Calibri"/>
              </a:rPr>
              <a:t>clases XX </a:t>
            </a:r>
            <a:r>
              <a:rPr lang="es-MX" sz="1500" dirty="0">
                <a:solidFill>
                  <a:schemeClr val="tx1"/>
                </a:solidFill>
                <a:latin typeface="Aptos" panose="020B0004020202020204" pitchFamily="34" charset="0"/>
                <a:ea typeface="Calibri"/>
                <a:cs typeface="Calibri"/>
                <a:sym typeface="Calibri"/>
              </a:rPr>
              <a:t>veces por semana.</a:t>
            </a:r>
          </a:p>
          <a:p>
            <a:pPr marL="114300" lvl="0" indent="0" algn="just">
              <a:buNone/>
            </a:pPr>
            <a:r>
              <a:rPr lang="es-MX" sz="1500" dirty="0">
                <a:solidFill>
                  <a:schemeClr val="tx1"/>
                </a:solidFill>
                <a:latin typeface="Aptos" panose="020B0004020202020204" pitchFamily="34" charset="0"/>
                <a:ea typeface="Calibri"/>
                <a:cs typeface="Calibri"/>
                <a:sym typeface="Calibri"/>
              </a:rPr>
              <a:t>Las clases se realizarán desde las </a:t>
            </a:r>
            <a:r>
              <a:rPr lang="es-MX" sz="1500" dirty="0">
                <a:solidFill>
                  <a:srgbClr val="FF0000"/>
                </a:solidFill>
                <a:latin typeface="Aptos" panose="020B0004020202020204" pitchFamily="34" charset="0"/>
                <a:ea typeface="Calibri"/>
                <a:cs typeface="Calibri"/>
                <a:sym typeface="Calibri"/>
              </a:rPr>
              <a:t>XX.00 hasta las XX horas</a:t>
            </a:r>
            <a:r>
              <a:rPr lang="es-MX" sz="1500" dirty="0">
                <a:solidFill>
                  <a:schemeClr val="tx1"/>
                </a:solidFill>
                <a:latin typeface="Aptos" panose="020B0004020202020204" pitchFamily="34" charset="0"/>
                <a:ea typeface="Calibri"/>
                <a:cs typeface="Calibri"/>
                <a:sym typeface="Calibri"/>
              </a:rPr>
              <a:t>, horario que incluye 15 minutos de descanso</a:t>
            </a:r>
            <a:r>
              <a:rPr lang="es-ES" sz="1500" dirty="0">
                <a:solidFill>
                  <a:schemeClr val="tx1"/>
                </a:solidFill>
                <a:latin typeface="Aptos" panose="020B0004020202020204" pitchFamily="34" charset="0"/>
                <a:ea typeface="Calibri"/>
                <a:cs typeface="Calibri"/>
                <a:sym typeface="Calibri"/>
              </a:rPr>
              <a:t>.</a:t>
            </a:r>
          </a:p>
          <a:p>
            <a:pPr marL="114300" lvl="0" indent="0" algn="just">
              <a:buNone/>
            </a:pPr>
            <a:r>
              <a:rPr lang="es-ES" sz="1500" dirty="0">
                <a:solidFill>
                  <a:schemeClr val="tx1"/>
                </a:solidFill>
                <a:latin typeface="Aptos" panose="020B0004020202020204" pitchFamily="34" charset="0"/>
                <a:ea typeface="Calibri"/>
                <a:cs typeface="Calibri"/>
                <a:sym typeface="Calibri"/>
              </a:rPr>
              <a:t>El Inicio e las clases será </a:t>
            </a:r>
            <a:r>
              <a:rPr lang="es-ES" sz="1500" dirty="0">
                <a:solidFill>
                  <a:srgbClr val="FF0000"/>
                </a:solidFill>
                <a:latin typeface="Aptos" panose="020B0004020202020204" pitchFamily="34" charset="0"/>
                <a:ea typeface="Calibri"/>
                <a:cs typeface="Calibri"/>
                <a:sym typeface="Calibri"/>
              </a:rPr>
              <a:t>en XXX 2026, terminando en XXX 2027</a:t>
            </a:r>
          </a:p>
          <a:p>
            <a:pPr marL="114300" lvl="0" indent="0" algn="just">
              <a:buNone/>
            </a:pPr>
            <a:endParaRPr lang="es-ES" sz="1500" dirty="0">
              <a:solidFill>
                <a:schemeClr val="tx1"/>
              </a:solidFill>
              <a:latin typeface="Aptos" panose="020B0004020202020204" pitchFamily="34" charset="0"/>
              <a:ea typeface="Calibri"/>
              <a:cs typeface="Calibri"/>
              <a:sym typeface="Calibri"/>
            </a:endParaRPr>
          </a:p>
          <a:p>
            <a:pPr marL="114300" lvl="0" indent="0" algn="just" rtl="0">
              <a:lnSpc>
                <a:spcPct val="115000"/>
              </a:lnSpc>
              <a:spcBef>
                <a:spcPts val="0"/>
              </a:spcBef>
              <a:spcAft>
                <a:spcPts val="0"/>
              </a:spcAft>
              <a:buSzPts val="1800"/>
              <a:buNone/>
            </a:pPr>
            <a:endParaRPr sz="1600" dirty="0">
              <a:latin typeface="Aptos" panose="020B0004020202020204" pitchFamily="34" charset="0"/>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54795094-6E4F-DBD1-70CE-B902909178D1}"/>
            </a:ext>
          </a:extLst>
        </p:cNvPr>
        <p:cNvGrpSpPr/>
        <p:nvPr/>
      </p:nvGrpSpPr>
      <p:grpSpPr>
        <a:xfrm>
          <a:off x="0" y="0"/>
          <a:ext cx="0" cy="0"/>
          <a:chOff x="0" y="0"/>
          <a:chExt cx="0" cy="0"/>
        </a:xfrm>
      </p:grpSpPr>
      <p:sp>
        <p:nvSpPr>
          <p:cNvPr id="119" name="Google Shape;119;p6">
            <a:extLst>
              <a:ext uri="{FF2B5EF4-FFF2-40B4-BE49-F238E27FC236}">
                <a16:creationId xmlns:a16="http://schemas.microsoft.com/office/drawing/2014/main" id="{901ECB2D-854B-465C-E896-C7AD95BD8B0D}"/>
              </a:ext>
            </a:extLst>
          </p:cNvPr>
          <p:cNvSpPr txBox="1">
            <a:spLocks noGrp="1"/>
          </p:cNvSpPr>
          <p:nvPr>
            <p:ph type="title"/>
          </p:nvPr>
        </p:nvSpPr>
        <p:spPr>
          <a:xfrm>
            <a:off x="1904974" y="393880"/>
            <a:ext cx="3749725" cy="8949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s-MX" sz="2000" b="1">
                <a:solidFill>
                  <a:schemeClr val="lt1"/>
                </a:solidFill>
                <a:latin typeface="Aptos" panose="020B0004020202020204" pitchFamily="34" charset="0"/>
                <a:ea typeface="Calibri"/>
                <a:cs typeface="Calibri"/>
                <a:sym typeface="Calibri"/>
              </a:rPr>
              <a:t>¿Qué vas a aprender?</a:t>
            </a:r>
            <a:endParaRPr sz="2000" b="1">
              <a:solidFill>
                <a:schemeClr val="lt1"/>
              </a:solidFill>
              <a:latin typeface="Aptos" panose="020B0004020202020204" pitchFamily="34" charset="0"/>
              <a:ea typeface="Calibri"/>
              <a:cs typeface="Calibri"/>
              <a:sym typeface="Calibri"/>
            </a:endParaRPr>
          </a:p>
          <a:p>
            <a:pPr marL="0" lvl="0" indent="0" algn="ctr" rtl="0">
              <a:lnSpc>
                <a:spcPct val="100000"/>
              </a:lnSpc>
              <a:spcBef>
                <a:spcPts val="0"/>
              </a:spcBef>
              <a:spcAft>
                <a:spcPts val="0"/>
              </a:spcAft>
              <a:buSzPts val="2800"/>
              <a:buNone/>
            </a:pPr>
            <a:r>
              <a:rPr lang="es-MX" sz="2000">
                <a:solidFill>
                  <a:schemeClr val="lt1"/>
                </a:solidFill>
                <a:latin typeface="Aptos" panose="020B0004020202020204" pitchFamily="34" charset="0"/>
                <a:ea typeface="Calibri"/>
                <a:cs typeface="Calibri"/>
                <a:sym typeface="Calibri"/>
              </a:rPr>
              <a:t>Dale un vistazo al contenido:</a:t>
            </a:r>
            <a:endParaRPr sz="2000">
              <a:solidFill>
                <a:schemeClr val="lt1"/>
              </a:solidFill>
              <a:latin typeface="Aptos" panose="020B0004020202020204" pitchFamily="34" charset="0"/>
              <a:ea typeface="Calibri"/>
              <a:cs typeface="Calibri"/>
              <a:sym typeface="Calibri"/>
            </a:endParaRPr>
          </a:p>
        </p:txBody>
      </p:sp>
      <p:sp>
        <p:nvSpPr>
          <p:cNvPr id="125" name="Google Shape;125;p6">
            <a:extLst>
              <a:ext uri="{FF2B5EF4-FFF2-40B4-BE49-F238E27FC236}">
                <a16:creationId xmlns:a16="http://schemas.microsoft.com/office/drawing/2014/main" id="{A9117F17-3AF6-C01B-D64D-0A249CA68D2C}"/>
              </a:ext>
            </a:extLst>
          </p:cNvPr>
          <p:cNvSpPr txBox="1"/>
          <p:nvPr/>
        </p:nvSpPr>
        <p:spPr>
          <a:xfrm>
            <a:off x="1196696" y="258466"/>
            <a:ext cx="3132617" cy="792353"/>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MX" sz="3200" b="0" i="0" u="none" strike="noStrike" cap="none" dirty="0">
                <a:solidFill>
                  <a:srgbClr val="221E7C"/>
                </a:solidFill>
                <a:latin typeface="Aptos" panose="020B0004020202020204" pitchFamily="34" charset="0"/>
                <a:ea typeface="Calibri"/>
                <a:cs typeface="Calibri"/>
                <a:sym typeface="Calibri"/>
              </a:rPr>
              <a:t>Contenidos</a:t>
            </a:r>
            <a:endParaRPr dirty="0">
              <a:latin typeface="Aptos" panose="020B0004020202020204" pitchFamily="34" charset="0"/>
            </a:endParaRPr>
          </a:p>
          <a:p>
            <a:pPr marL="0" marR="0" lvl="0" indent="0" algn="l" rtl="0">
              <a:lnSpc>
                <a:spcPct val="100000"/>
              </a:lnSpc>
              <a:spcBef>
                <a:spcPts val="0"/>
              </a:spcBef>
              <a:spcAft>
                <a:spcPts val="0"/>
              </a:spcAft>
              <a:buClr>
                <a:srgbClr val="000000"/>
              </a:buClr>
              <a:buSzPct val="100000"/>
              <a:buFont typeface="Arial"/>
              <a:buNone/>
            </a:pPr>
            <a:r>
              <a:rPr lang="es-MX" sz="4400" b="1" i="0" u="none" strike="noStrike" cap="none" dirty="0">
                <a:solidFill>
                  <a:srgbClr val="221E7C"/>
                </a:solidFill>
                <a:latin typeface="Aptos" panose="020B0004020202020204" pitchFamily="34" charset="0"/>
                <a:ea typeface="Calibri"/>
                <a:cs typeface="Calibri"/>
                <a:sym typeface="Calibri"/>
              </a:rPr>
              <a:t>curso</a:t>
            </a:r>
            <a:endParaRPr sz="4400" b="1" i="0" u="none" strike="noStrike" cap="none" dirty="0">
              <a:solidFill>
                <a:srgbClr val="221E7C"/>
              </a:solidFill>
              <a:latin typeface="Aptos" panose="020B0004020202020204" pitchFamily="34" charset="0"/>
              <a:ea typeface="Calibri"/>
              <a:cs typeface="Calibri"/>
              <a:sym typeface="Calibri"/>
            </a:endParaRPr>
          </a:p>
        </p:txBody>
      </p:sp>
      <p:cxnSp>
        <p:nvCxnSpPr>
          <p:cNvPr id="126" name="Google Shape;126;p6">
            <a:extLst>
              <a:ext uri="{FF2B5EF4-FFF2-40B4-BE49-F238E27FC236}">
                <a16:creationId xmlns:a16="http://schemas.microsoft.com/office/drawing/2014/main" id="{AD6F32AF-B143-9F25-49F1-2A1E90391464}"/>
              </a:ext>
            </a:extLst>
          </p:cNvPr>
          <p:cNvCxnSpPr>
            <a:cxnSpLocks/>
          </p:cNvCxnSpPr>
          <p:nvPr/>
        </p:nvCxnSpPr>
        <p:spPr>
          <a:xfrm>
            <a:off x="1196696" y="1081991"/>
            <a:ext cx="1862465" cy="0"/>
          </a:xfrm>
          <a:prstGeom prst="straightConnector1">
            <a:avLst/>
          </a:prstGeom>
          <a:noFill/>
          <a:ln w="31750" cap="flat" cmpd="sng">
            <a:solidFill>
              <a:srgbClr val="221E7C"/>
            </a:solidFill>
            <a:prstDash val="solid"/>
            <a:round/>
            <a:headEnd type="none" w="sm" len="sm"/>
            <a:tailEnd type="none" w="sm" len="sm"/>
          </a:ln>
        </p:spPr>
      </p:cxnSp>
      <p:pic>
        <p:nvPicPr>
          <p:cNvPr id="127" name="Google Shape;127;p6" descr="Círculo&#10;&#10;Descripción generada automáticamente">
            <a:extLst>
              <a:ext uri="{FF2B5EF4-FFF2-40B4-BE49-F238E27FC236}">
                <a16:creationId xmlns:a16="http://schemas.microsoft.com/office/drawing/2014/main" id="{C4CBDF0C-1766-15B7-A2A4-0D3252434524}"/>
              </a:ext>
            </a:extLst>
          </p:cNvPr>
          <p:cNvPicPr preferRelativeResize="0"/>
          <p:nvPr/>
        </p:nvPicPr>
        <p:blipFill rotWithShape="1">
          <a:blip r:embed="rId3">
            <a:alphaModFix/>
          </a:blip>
          <a:srcRect/>
          <a:stretch/>
        </p:blipFill>
        <p:spPr>
          <a:xfrm>
            <a:off x="293994" y="263607"/>
            <a:ext cx="678155" cy="723856"/>
          </a:xfrm>
          <a:prstGeom prst="rect">
            <a:avLst/>
          </a:prstGeom>
          <a:noFill/>
          <a:ln>
            <a:noFill/>
          </a:ln>
        </p:spPr>
      </p:pic>
      <p:sp>
        <p:nvSpPr>
          <p:cNvPr id="136" name="Google Shape;136;p6">
            <a:extLst>
              <a:ext uri="{FF2B5EF4-FFF2-40B4-BE49-F238E27FC236}">
                <a16:creationId xmlns:a16="http://schemas.microsoft.com/office/drawing/2014/main" id="{44BDC5F0-7835-62D1-490B-73ACBD368F14}"/>
              </a:ext>
            </a:extLst>
          </p:cNvPr>
          <p:cNvSpPr/>
          <p:nvPr/>
        </p:nvSpPr>
        <p:spPr>
          <a:xfrm>
            <a:off x="-80682" y="10441159"/>
            <a:ext cx="7640358" cy="305347"/>
          </a:xfrm>
          <a:prstGeom prst="rect">
            <a:avLst/>
          </a:prstGeom>
          <a:solidFill>
            <a:srgbClr val="221E7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grpSp>
        <p:nvGrpSpPr>
          <p:cNvPr id="2" name="Grupo 1">
            <a:extLst>
              <a:ext uri="{FF2B5EF4-FFF2-40B4-BE49-F238E27FC236}">
                <a16:creationId xmlns:a16="http://schemas.microsoft.com/office/drawing/2014/main" id="{69A40CD4-9FB1-07B0-A6E3-03BB5074E421}"/>
              </a:ext>
            </a:extLst>
          </p:cNvPr>
          <p:cNvGrpSpPr/>
          <p:nvPr/>
        </p:nvGrpSpPr>
        <p:grpSpPr>
          <a:xfrm>
            <a:off x="4224683" y="136474"/>
            <a:ext cx="3186057" cy="945517"/>
            <a:chOff x="3514994" y="541456"/>
            <a:chExt cx="3585792" cy="1095785"/>
          </a:xfrm>
        </p:grpSpPr>
        <p:pic>
          <p:nvPicPr>
            <p:cNvPr id="3" name="Imagen 2" descr="Texto, Logotipo&#10;&#10;Descripción generada automáticamente con confianza media">
              <a:extLst>
                <a:ext uri="{FF2B5EF4-FFF2-40B4-BE49-F238E27FC236}">
                  <a16:creationId xmlns:a16="http://schemas.microsoft.com/office/drawing/2014/main" id="{1D86227C-E277-9C05-7CD2-8148CB087DDD}"/>
                </a:ext>
              </a:extLst>
            </p:cNvPr>
            <p:cNvPicPr>
              <a:picLocks noChangeAspect="1"/>
            </p:cNvPicPr>
            <p:nvPr/>
          </p:nvPicPr>
          <p:blipFill>
            <a:blip r:embed="rId4"/>
            <a:stretch>
              <a:fillRect/>
            </a:stretch>
          </p:blipFill>
          <p:spPr>
            <a:xfrm>
              <a:off x="5463056" y="695054"/>
              <a:ext cx="1637730" cy="845935"/>
            </a:xfrm>
            <a:prstGeom prst="rect">
              <a:avLst/>
            </a:prstGeom>
          </p:spPr>
        </p:pic>
        <p:pic>
          <p:nvPicPr>
            <p:cNvPr id="4" name="Imagen 3" descr="Logotipo&#10;&#10;Descripción generada automáticamente">
              <a:extLst>
                <a:ext uri="{FF2B5EF4-FFF2-40B4-BE49-F238E27FC236}">
                  <a16:creationId xmlns:a16="http://schemas.microsoft.com/office/drawing/2014/main" id="{7F745C9A-FD88-6FC7-DFDA-817C2774AF5E}"/>
                </a:ext>
              </a:extLst>
            </p:cNvPr>
            <p:cNvPicPr>
              <a:picLocks noChangeAspect="1"/>
            </p:cNvPicPr>
            <p:nvPr/>
          </p:nvPicPr>
          <p:blipFill>
            <a:blip r:embed="rId5"/>
            <a:stretch>
              <a:fillRect/>
            </a:stretch>
          </p:blipFill>
          <p:spPr>
            <a:xfrm>
              <a:off x="3514994" y="541456"/>
              <a:ext cx="1948062" cy="1095785"/>
            </a:xfrm>
            <a:prstGeom prst="rect">
              <a:avLst/>
            </a:prstGeom>
          </p:spPr>
        </p:pic>
      </p:grpSp>
      <p:sp>
        <p:nvSpPr>
          <p:cNvPr id="9" name="CuadroTexto 8">
            <a:extLst>
              <a:ext uri="{FF2B5EF4-FFF2-40B4-BE49-F238E27FC236}">
                <a16:creationId xmlns:a16="http://schemas.microsoft.com/office/drawing/2014/main" id="{69080B8A-6B01-EEA1-3561-BDD78FB77A59}"/>
              </a:ext>
            </a:extLst>
          </p:cNvPr>
          <p:cNvSpPr txBox="1"/>
          <p:nvPr/>
        </p:nvSpPr>
        <p:spPr>
          <a:xfrm>
            <a:off x="182881" y="1424194"/>
            <a:ext cx="6979920" cy="6724918"/>
          </a:xfrm>
          <a:prstGeom prst="rect">
            <a:avLst/>
          </a:prstGeom>
          <a:noFill/>
        </p:spPr>
        <p:txBody>
          <a:bodyPr wrap="square">
            <a:spAutoFit/>
          </a:bodyPr>
          <a:lstStyle/>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Introducción al cambio climático, la acción climática y los instrumentos de gestión de cambio climático.</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Funcionamiento de los mercados de carbono.</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Instrumentos de precio y mercado de carbono nacionales.</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Mercado de carbono internacional.</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Enfoques cooperativos, artículo 6.2 del acuerdo de parís.</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Mecanismo de acreditación del acuerdo de parís (</a:t>
            </a:r>
            <a:r>
              <a:rPr lang="es-MX" dirty="0" err="1">
                <a:solidFill>
                  <a:srgbClr val="1A1A1A"/>
                </a:solidFill>
                <a:effectLst/>
                <a:highlight>
                  <a:srgbClr val="FFFFFF"/>
                </a:highlight>
                <a:latin typeface="Aptos" panose="020B0004020202020204" pitchFamily="34" charset="0"/>
                <a:cs typeface="Calibri" panose="020F0502020204030204" pitchFamily="34" charset="0"/>
              </a:rPr>
              <a:t>pacm</a:t>
            </a:r>
            <a:r>
              <a:rPr lang="es-MX" dirty="0">
                <a:solidFill>
                  <a:srgbClr val="1A1A1A"/>
                </a:solidFill>
                <a:effectLst/>
                <a:highlight>
                  <a:srgbClr val="FFFFFF"/>
                </a:highlight>
                <a:latin typeface="Aptos" panose="020B0004020202020204" pitchFamily="34" charset="0"/>
                <a:cs typeface="Calibri" panose="020F0502020204030204" pitchFamily="34" charset="0"/>
              </a:rPr>
              <a:t>), artículo 6.4 del acuerdo de parís.</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Programas de certificación de mercado de carbono.</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Evaluación de factibilidad de un proyecto para generar certificados de carbono.</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Desarrollo de documento de diseño de proyectos o programa de actividades de mercado de carbono.</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Homologación y presentación de proyectos en los diferentes instrumentos de precio y mercado de carbono en chile.</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Laboratorio de proyecto – elaboración de un documento de diseño para consideración previa de programa de certificación reconocido por el ministerio del medio ambiente.</a:t>
            </a:r>
          </a:p>
          <a:p>
            <a:pPr marL="285750" indent="-285750" algn="just">
              <a:spcBef>
                <a:spcPts val="1400"/>
              </a:spcBef>
              <a:spcAft>
                <a:spcPts val="400"/>
              </a:spcAft>
              <a:buFont typeface="Arial" panose="020B0604020202020204" pitchFamily="34" charset="0"/>
              <a:buChar char="•"/>
            </a:pPr>
            <a:r>
              <a:rPr lang="es-MX" dirty="0">
                <a:solidFill>
                  <a:srgbClr val="1A1A1A"/>
                </a:solidFill>
                <a:effectLst/>
                <a:highlight>
                  <a:srgbClr val="FFFFFF"/>
                </a:highlight>
                <a:latin typeface="Aptos" panose="020B0004020202020204" pitchFamily="34" charset="0"/>
                <a:cs typeface="Calibri" panose="020F0502020204030204" pitchFamily="34" charset="0"/>
              </a:rPr>
              <a:t>Instancias de intercambio de conocimientos con casos reales, a modo de generación de red de mercados de carbono nacional.</a:t>
            </a:r>
          </a:p>
        </p:txBody>
      </p:sp>
    </p:spTree>
    <p:extLst>
      <p:ext uri="{BB962C8B-B14F-4D97-AF65-F5344CB8AC3E}">
        <p14:creationId xmlns:p14="http://schemas.microsoft.com/office/powerpoint/2010/main" val="93062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1904974" y="393880"/>
            <a:ext cx="3749725" cy="8949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s-MX" sz="2000" b="1">
                <a:solidFill>
                  <a:schemeClr val="lt1"/>
                </a:solidFill>
                <a:latin typeface="Aptos" panose="020B0004020202020204" pitchFamily="34" charset="0"/>
                <a:ea typeface="Calibri"/>
                <a:cs typeface="Calibri"/>
                <a:sym typeface="Calibri"/>
              </a:rPr>
              <a:t>¿Qué vas a aprender?</a:t>
            </a:r>
            <a:endParaRPr sz="2000" b="1">
              <a:solidFill>
                <a:schemeClr val="lt1"/>
              </a:solidFill>
              <a:latin typeface="Aptos" panose="020B0004020202020204" pitchFamily="34" charset="0"/>
              <a:ea typeface="Calibri"/>
              <a:cs typeface="Calibri"/>
              <a:sym typeface="Calibri"/>
            </a:endParaRPr>
          </a:p>
          <a:p>
            <a:pPr marL="0" lvl="0" indent="0" algn="ctr" rtl="0">
              <a:lnSpc>
                <a:spcPct val="100000"/>
              </a:lnSpc>
              <a:spcBef>
                <a:spcPts val="0"/>
              </a:spcBef>
              <a:spcAft>
                <a:spcPts val="0"/>
              </a:spcAft>
              <a:buSzPts val="2800"/>
              <a:buNone/>
            </a:pPr>
            <a:r>
              <a:rPr lang="es-MX" sz="2000">
                <a:solidFill>
                  <a:schemeClr val="lt1"/>
                </a:solidFill>
                <a:latin typeface="Aptos" panose="020B0004020202020204" pitchFamily="34" charset="0"/>
                <a:ea typeface="Calibri"/>
                <a:cs typeface="Calibri"/>
                <a:sym typeface="Calibri"/>
              </a:rPr>
              <a:t>Dale un vistazo al contenido:</a:t>
            </a:r>
            <a:endParaRPr sz="2000">
              <a:solidFill>
                <a:schemeClr val="lt1"/>
              </a:solidFill>
              <a:latin typeface="Aptos" panose="020B0004020202020204" pitchFamily="34" charset="0"/>
              <a:ea typeface="Calibri"/>
              <a:cs typeface="Calibri"/>
              <a:sym typeface="Calibri"/>
            </a:endParaRPr>
          </a:p>
        </p:txBody>
      </p:sp>
      <p:sp>
        <p:nvSpPr>
          <p:cNvPr id="148" name="Google Shape;148;p26"/>
          <p:cNvSpPr txBox="1"/>
          <p:nvPr/>
        </p:nvSpPr>
        <p:spPr>
          <a:xfrm>
            <a:off x="1307953" y="1249911"/>
            <a:ext cx="3132617" cy="792353"/>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MX" sz="3600" b="0" i="0" u="none" strike="noStrike" cap="none" dirty="0">
                <a:solidFill>
                  <a:srgbClr val="221E7C"/>
                </a:solidFill>
                <a:latin typeface="Aptos" panose="020B0004020202020204" pitchFamily="34" charset="0"/>
                <a:ea typeface="Calibri"/>
                <a:cs typeface="Calibri"/>
                <a:sym typeface="Calibri"/>
              </a:rPr>
              <a:t>Este curso</a:t>
            </a:r>
            <a:endParaRPr dirty="0">
              <a:latin typeface="Aptos" panose="020B0004020202020204" pitchFamily="34" charset="0"/>
            </a:endParaRPr>
          </a:p>
          <a:p>
            <a:pPr marL="0" marR="0" lvl="0" indent="0" algn="l" rtl="0">
              <a:lnSpc>
                <a:spcPct val="100000"/>
              </a:lnSpc>
              <a:spcBef>
                <a:spcPts val="0"/>
              </a:spcBef>
              <a:spcAft>
                <a:spcPts val="0"/>
              </a:spcAft>
              <a:buClr>
                <a:srgbClr val="000000"/>
              </a:buClr>
              <a:buSzPct val="100000"/>
              <a:buFont typeface="Arial"/>
              <a:buNone/>
            </a:pPr>
            <a:r>
              <a:rPr lang="es-MX" sz="4400" b="1" dirty="0">
                <a:solidFill>
                  <a:srgbClr val="221E7C"/>
                </a:solidFill>
                <a:latin typeface="Aptos" panose="020B0004020202020204" pitchFamily="34" charset="0"/>
                <a:ea typeface="Calibri"/>
                <a:cs typeface="Calibri"/>
                <a:sym typeface="Calibri"/>
              </a:rPr>
              <a:t>p</a:t>
            </a:r>
            <a:r>
              <a:rPr lang="es-MX" sz="4400" b="1" i="0" u="none" strike="noStrike" cap="none" dirty="0">
                <a:solidFill>
                  <a:srgbClr val="221E7C"/>
                </a:solidFill>
                <a:latin typeface="Aptos" panose="020B0004020202020204" pitchFamily="34" charset="0"/>
                <a:ea typeface="Calibri"/>
                <a:cs typeface="Calibri"/>
                <a:sym typeface="Calibri"/>
              </a:rPr>
              <a:t>odrás lograr</a:t>
            </a:r>
            <a:endParaRPr dirty="0">
              <a:latin typeface="Aptos" panose="020B0004020202020204" pitchFamily="34" charset="0"/>
            </a:endParaRPr>
          </a:p>
        </p:txBody>
      </p:sp>
      <p:cxnSp>
        <p:nvCxnSpPr>
          <p:cNvPr id="149" name="Google Shape;149;p26"/>
          <p:cNvCxnSpPr>
            <a:cxnSpLocks/>
          </p:cNvCxnSpPr>
          <p:nvPr/>
        </p:nvCxnSpPr>
        <p:spPr>
          <a:xfrm>
            <a:off x="1378511" y="2080713"/>
            <a:ext cx="2401326" cy="12749"/>
          </a:xfrm>
          <a:prstGeom prst="straightConnector1">
            <a:avLst/>
          </a:prstGeom>
          <a:noFill/>
          <a:ln w="31750" cap="flat" cmpd="sng">
            <a:solidFill>
              <a:srgbClr val="221E7C"/>
            </a:solidFill>
            <a:prstDash val="solid"/>
            <a:round/>
            <a:headEnd type="none" w="sm" len="sm"/>
            <a:tailEnd type="none" w="sm" len="sm"/>
          </a:ln>
        </p:spPr>
      </p:cxnSp>
      <p:pic>
        <p:nvPicPr>
          <p:cNvPr id="151" name="Google Shape;151;p26" descr="Forma, Círcul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5501" y="1157898"/>
            <a:ext cx="467782" cy="935564"/>
          </a:xfrm>
          <a:prstGeom prst="rect">
            <a:avLst/>
          </a:prstGeom>
          <a:noFill/>
          <a:ln>
            <a:noFill/>
          </a:ln>
        </p:spPr>
      </p:pic>
      <p:sp>
        <p:nvSpPr>
          <p:cNvPr id="159" name="Google Shape;159;p26"/>
          <p:cNvSpPr/>
          <p:nvPr/>
        </p:nvSpPr>
        <p:spPr>
          <a:xfrm>
            <a:off x="-80682" y="10441159"/>
            <a:ext cx="7640358" cy="305347"/>
          </a:xfrm>
          <a:prstGeom prst="rect">
            <a:avLst/>
          </a:prstGeom>
          <a:solidFill>
            <a:srgbClr val="221E7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grpSp>
        <p:nvGrpSpPr>
          <p:cNvPr id="5" name="Grupo 4">
            <a:extLst>
              <a:ext uri="{FF2B5EF4-FFF2-40B4-BE49-F238E27FC236}">
                <a16:creationId xmlns:a16="http://schemas.microsoft.com/office/drawing/2014/main" id="{2A3081DB-B6EA-4557-B8C1-C12DE08F6B60}"/>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C0096F84-C633-824B-5428-58C6AFA1A682}"/>
                </a:ext>
              </a:extLst>
            </p:cNvPr>
            <p:cNvPicPr>
              <a:picLocks noChangeAspect="1"/>
            </p:cNvPicPr>
            <p:nvPr/>
          </p:nvPicPr>
          <p:blipFill>
            <a:blip r:embed="rId4"/>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633B5BD1-5F41-D826-B612-0115B1E38E1D}"/>
                </a:ext>
              </a:extLst>
            </p:cNvPr>
            <p:cNvPicPr>
              <a:picLocks noChangeAspect="1"/>
            </p:cNvPicPr>
            <p:nvPr/>
          </p:nvPicPr>
          <p:blipFill>
            <a:blip r:embed="rId5"/>
            <a:stretch>
              <a:fillRect/>
            </a:stretch>
          </p:blipFill>
          <p:spPr>
            <a:xfrm>
              <a:off x="3514994" y="541456"/>
              <a:ext cx="1948062" cy="1095785"/>
            </a:xfrm>
            <a:prstGeom prst="rect">
              <a:avLst/>
            </a:prstGeom>
          </p:spPr>
        </p:pic>
      </p:grpSp>
      <p:sp>
        <p:nvSpPr>
          <p:cNvPr id="4" name="CuadroTexto 3">
            <a:extLst>
              <a:ext uri="{FF2B5EF4-FFF2-40B4-BE49-F238E27FC236}">
                <a16:creationId xmlns:a16="http://schemas.microsoft.com/office/drawing/2014/main" id="{2FD325A9-47FA-BD7B-1E18-E01D4AAC1B45}"/>
              </a:ext>
            </a:extLst>
          </p:cNvPr>
          <p:cNvSpPr txBox="1"/>
          <p:nvPr/>
        </p:nvSpPr>
        <p:spPr>
          <a:xfrm>
            <a:off x="755501" y="2551655"/>
            <a:ext cx="6400673" cy="68902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114300" indent="0" algn="just">
              <a:lnSpc>
                <a:spcPct val="115000"/>
              </a:lnSpc>
              <a:buClr>
                <a:schemeClr val="dk2"/>
              </a:buClr>
              <a:buSzPts val="1800"/>
              <a:buNone/>
              <a:defRPr sz="1600">
                <a:solidFill>
                  <a:schemeClr val="dk2"/>
                </a:solidFill>
                <a:latin typeface="Calibri"/>
                <a:ea typeface="Calibri"/>
                <a:cs typeface="Calibri"/>
              </a:defRPr>
            </a:lvl1pPr>
            <a:lvl2pPr marL="914400" indent="-317500">
              <a:lnSpc>
                <a:spcPct val="115000"/>
              </a:lnSpc>
              <a:buClr>
                <a:schemeClr val="dk2"/>
              </a:buClr>
              <a:buSzPts val="1400"/>
              <a:buChar char="○"/>
              <a:defRPr>
                <a:solidFill>
                  <a:schemeClr val="dk2"/>
                </a:solidFill>
              </a:defRPr>
            </a:lvl2pPr>
            <a:lvl3pPr marL="1371600" indent="-317500">
              <a:lnSpc>
                <a:spcPct val="115000"/>
              </a:lnSpc>
              <a:buClr>
                <a:schemeClr val="dk2"/>
              </a:buClr>
              <a:buSzPts val="1400"/>
              <a:buChar char="■"/>
              <a:defRPr>
                <a:solidFill>
                  <a:schemeClr val="dk2"/>
                </a:solidFill>
              </a:defRPr>
            </a:lvl3pPr>
            <a:lvl4pPr marL="1828800" indent="-317500">
              <a:lnSpc>
                <a:spcPct val="115000"/>
              </a:lnSpc>
              <a:buClr>
                <a:schemeClr val="dk2"/>
              </a:buClr>
              <a:buSzPts val="1400"/>
              <a:buChar char="●"/>
              <a:defRPr>
                <a:solidFill>
                  <a:schemeClr val="dk2"/>
                </a:solidFill>
              </a:defRPr>
            </a:lvl4pPr>
            <a:lvl5pPr marL="2286000" indent="-317500">
              <a:lnSpc>
                <a:spcPct val="115000"/>
              </a:lnSpc>
              <a:buClr>
                <a:schemeClr val="dk2"/>
              </a:buClr>
              <a:buSzPts val="1400"/>
              <a:buChar char="○"/>
              <a:defRPr>
                <a:solidFill>
                  <a:schemeClr val="dk2"/>
                </a:solidFill>
              </a:defRPr>
            </a:lvl5pPr>
            <a:lvl6pPr marL="2743200" indent="-317500">
              <a:lnSpc>
                <a:spcPct val="115000"/>
              </a:lnSpc>
              <a:buClr>
                <a:schemeClr val="dk2"/>
              </a:buClr>
              <a:buSzPts val="1400"/>
              <a:buChar char="■"/>
              <a:defRPr>
                <a:solidFill>
                  <a:schemeClr val="dk2"/>
                </a:solidFill>
              </a:defRPr>
            </a:lvl6pPr>
            <a:lvl7pPr marL="3200400" indent="-317500">
              <a:lnSpc>
                <a:spcPct val="115000"/>
              </a:lnSpc>
              <a:buClr>
                <a:schemeClr val="dk2"/>
              </a:buClr>
              <a:buSzPts val="1400"/>
              <a:buChar char="●"/>
              <a:defRPr>
                <a:solidFill>
                  <a:schemeClr val="dk2"/>
                </a:solidFill>
              </a:defRPr>
            </a:lvl7pPr>
            <a:lvl8pPr marL="3657600" indent="-317500">
              <a:lnSpc>
                <a:spcPct val="115000"/>
              </a:lnSpc>
              <a:buClr>
                <a:schemeClr val="dk2"/>
              </a:buClr>
              <a:buSzPts val="1400"/>
              <a:buChar char="○"/>
              <a:defRPr>
                <a:solidFill>
                  <a:schemeClr val="dk2"/>
                </a:solidFill>
              </a:defRPr>
            </a:lvl8pPr>
            <a:lvl9pPr marL="4114800" indent="-317500">
              <a:lnSpc>
                <a:spcPct val="115000"/>
              </a:lnSpc>
              <a:buClr>
                <a:schemeClr val="dk2"/>
              </a:buClr>
              <a:buSzPts val="1400"/>
              <a:buChar char="■"/>
              <a:defRPr>
                <a:solidFill>
                  <a:schemeClr val="dk2"/>
                </a:solidFill>
              </a:defRPr>
            </a:lvl9pPr>
          </a:lstStyle>
          <a:p>
            <a:endParaRPr lang="es-MX" sz="1400" dirty="0">
              <a:latin typeface="Aptos" panose="020B0004020202020204" pitchFamily="34" charset="0"/>
            </a:endParaRPr>
          </a:p>
          <a:p>
            <a:r>
              <a:rPr lang="es-MX" sz="1400" dirty="0">
                <a:latin typeface="Aptos" panose="020B0004020202020204" pitchFamily="34" charset="0"/>
              </a:rPr>
              <a:t>Diseñar, formular, implementar y gestionar proyectos de mitigación en el marco de los instrumentos de precio y mercados de carbono de Chile, aplicando metodologías validadas por programas de certificación, y criterios de integridad ambiental y social, con el fin de fortalecer la oferta nacional de certificados de carbono y apoyar la implementación de la Ley Marco de Cambio Climático, la Contribución Determinada a Nivel Nacional y la Hoja de Ruta de Instrumentos de Precio y Mercado de Carbono 2025.</a:t>
            </a:r>
          </a:p>
          <a:p>
            <a:endParaRPr lang="es-MX" sz="1400" dirty="0">
              <a:latin typeface="Aptos" panose="020B0004020202020204" pitchFamily="34" charset="0"/>
            </a:endParaRPr>
          </a:p>
          <a:p>
            <a:endParaRPr lang="es-MX" sz="1400" dirty="0">
              <a:latin typeface="Aptos" panose="020B0004020202020204" pitchFamily="34" charset="0"/>
            </a:endParaRPr>
          </a:p>
          <a:p>
            <a:endParaRPr lang="es-MX" sz="1400" dirty="0">
              <a:latin typeface="Aptos" panose="020B0004020202020204" pitchFamily="34" charset="0"/>
            </a:endParaRPr>
          </a:p>
          <a:p>
            <a:r>
              <a:rPr lang="es-MX" sz="1400" dirty="0">
                <a:latin typeface="Aptos" panose="020B0004020202020204" pitchFamily="34" charset="0"/>
              </a:rPr>
              <a:t>1. Desarrollar competencias sobre los instrumentos de precio y mercado de carbono establecidos por la LMCC y la Reforma Tributaria, incluyendo el impuesto verde y normas de emisión y sus sistemas de compensación, el Sistema de Certificación Voluntaria de GEI y Uso de Agua, y los mecanismos del Artículo 6 del Acuerdo de París.</a:t>
            </a:r>
          </a:p>
          <a:p>
            <a:endParaRPr lang="es-MX" sz="1400" dirty="0">
              <a:latin typeface="Aptos" panose="020B0004020202020204" pitchFamily="34" charset="0"/>
            </a:endParaRPr>
          </a:p>
          <a:p>
            <a:r>
              <a:rPr lang="es-MX" sz="1400" dirty="0">
                <a:latin typeface="Aptos" panose="020B0004020202020204" pitchFamily="34" charset="0"/>
              </a:rPr>
              <a:t>2.Desarrollar capacidades técnicas y herramientas para para evaluar la factibilidad de proyectos para la generación de certificados y participación de los mercados de carbono asegurando la coherencia del proyecto con la NDC y la ECLP y los programas de certificación internacional y nacional.</a:t>
            </a:r>
          </a:p>
          <a:p>
            <a:endParaRPr lang="es-MX" sz="1400" dirty="0">
              <a:latin typeface="Aptos" panose="020B0004020202020204" pitchFamily="34" charset="0"/>
            </a:endParaRPr>
          </a:p>
          <a:p>
            <a:r>
              <a:rPr lang="es-MX" sz="1400" dirty="0">
                <a:latin typeface="Aptos" panose="020B0004020202020204" pitchFamily="34" charset="0"/>
              </a:rPr>
              <a:t>3. Fortalecer competencias transversales para la gestión del ciclo completo de proyectos a través de formación de profesionales que enriquezcan y faciliten el intercambio de conocimiento en el ecosistema de mercados de carbono y el ciclo completo de proyectos, considerando los análisis de criterios de integridad ambiental y social en el diseño y gestión de proyectos</a:t>
            </a:r>
            <a:endParaRPr lang="es-CL" sz="1400" dirty="0">
              <a:latin typeface="Aptos" panose="020B0004020202020204" pitchFamily="34" charset="0"/>
            </a:endParaRPr>
          </a:p>
        </p:txBody>
      </p:sp>
      <p:sp>
        <p:nvSpPr>
          <p:cNvPr id="8" name="Google Shape;148;p26">
            <a:extLst>
              <a:ext uri="{FF2B5EF4-FFF2-40B4-BE49-F238E27FC236}">
                <a16:creationId xmlns:a16="http://schemas.microsoft.com/office/drawing/2014/main" id="{B54322E6-6B86-AFF4-781B-4FD7E3D3B89D}"/>
              </a:ext>
            </a:extLst>
          </p:cNvPr>
          <p:cNvSpPr txBox="1"/>
          <p:nvPr/>
        </p:nvSpPr>
        <p:spPr>
          <a:xfrm>
            <a:off x="1142346" y="2403482"/>
            <a:ext cx="3132617" cy="638039"/>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0000"/>
              </a:lnSpc>
              <a:spcBef>
                <a:spcPts val="0"/>
              </a:spcBef>
              <a:spcAft>
                <a:spcPts val="0"/>
              </a:spcAft>
              <a:buClr>
                <a:srgbClr val="000000"/>
              </a:buClr>
              <a:buSzPct val="100000"/>
              <a:buFont typeface="Arial"/>
              <a:buNone/>
            </a:pPr>
            <a:r>
              <a:rPr lang="es-MX" sz="3200" b="1" dirty="0">
                <a:solidFill>
                  <a:srgbClr val="221E7C"/>
                </a:solidFill>
                <a:latin typeface="Aptos" panose="020B0004020202020204" pitchFamily="34" charset="0"/>
                <a:ea typeface="Calibri"/>
                <a:cs typeface="Calibri"/>
                <a:sym typeface="Calibri"/>
              </a:rPr>
              <a:t>Objetivos general</a:t>
            </a:r>
            <a:endParaRPr dirty="0">
              <a:latin typeface="Aptos" panose="020B0004020202020204" pitchFamily="34" charset="0"/>
            </a:endParaRPr>
          </a:p>
        </p:txBody>
      </p:sp>
      <p:pic>
        <p:nvPicPr>
          <p:cNvPr id="10" name="Google Shape;173;p27" descr="Patrón de fondo&#10;&#10;Descripción generada automáticamente">
            <a:extLst>
              <a:ext uri="{FF2B5EF4-FFF2-40B4-BE49-F238E27FC236}">
                <a16:creationId xmlns:a16="http://schemas.microsoft.com/office/drawing/2014/main" id="{3663B91A-02DD-00CF-E7EE-416F98F7F028}"/>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755501" y="2489584"/>
            <a:ext cx="305907" cy="465833"/>
          </a:xfrm>
          <a:prstGeom prst="rect">
            <a:avLst/>
          </a:prstGeom>
          <a:noFill/>
          <a:ln>
            <a:noFill/>
          </a:ln>
        </p:spPr>
      </p:pic>
      <p:sp>
        <p:nvSpPr>
          <p:cNvPr id="14" name="Google Shape;148;p26">
            <a:extLst>
              <a:ext uri="{FF2B5EF4-FFF2-40B4-BE49-F238E27FC236}">
                <a16:creationId xmlns:a16="http://schemas.microsoft.com/office/drawing/2014/main" id="{0F5B111B-3FE7-B575-9F4C-F8966A44DC76}"/>
              </a:ext>
            </a:extLst>
          </p:cNvPr>
          <p:cNvSpPr txBox="1"/>
          <p:nvPr/>
        </p:nvSpPr>
        <p:spPr>
          <a:xfrm>
            <a:off x="1142346" y="4856300"/>
            <a:ext cx="5661828" cy="638039"/>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00000"/>
              </a:lnSpc>
              <a:spcBef>
                <a:spcPts val="0"/>
              </a:spcBef>
              <a:spcAft>
                <a:spcPts val="0"/>
              </a:spcAft>
              <a:buClr>
                <a:srgbClr val="000000"/>
              </a:buClr>
              <a:buSzPct val="100000"/>
              <a:buFont typeface="Arial"/>
              <a:buNone/>
            </a:pPr>
            <a:r>
              <a:rPr lang="es-MX" sz="3200" b="1" dirty="0">
                <a:solidFill>
                  <a:srgbClr val="221E7C"/>
                </a:solidFill>
                <a:latin typeface="Aptos" panose="020B0004020202020204" pitchFamily="34" charset="0"/>
                <a:ea typeface="Calibri"/>
                <a:cs typeface="Calibri"/>
                <a:sym typeface="Calibri"/>
              </a:rPr>
              <a:t>Resultados de aprendizaje esperados</a:t>
            </a:r>
            <a:endParaRPr dirty="0">
              <a:latin typeface="Aptos" panose="020B0004020202020204" pitchFamily="34" charset="0"/>
            </a:endParaRPr>
          </a:p>
        </p:txBody>
      </p:sp>
      <p:pic>
        <p:nvPicPr>
          <p:cNvPr id="15" name="Google Shape;173;p27" descr="Patrón de fondo&#10;&#10;Descripción generada automáticamente">
            <a:extLst>
              <a:ext uri="{FF2B5EF4-FFF2-40B4-BE49-F238E27FC236}">
                <a16:creationId xmlns:a16="http://schemas.microsoft.com/office/drawing/2014/main" id="{0C105EEE-7A83-0C8D-8D3C-69D1E2CAEA6C}"/>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755501" y="4942402"/>
            <a:ext cx="305907" cy="46583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6" name="Google Shape;166;p27"/>
          <p:cNvSpPr txBox="1"/>
          <p:nvPr/>
        </p:nvSpPr>
        <p:spPr>
          <a:xfrm>
            <a:off x="1331565" y="1278708"/>
            <a:ext cx="3132617" cy="792353"/>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MX" sz="3600" b="0" i="0" u="none" strike="noStrike" cap="none">
                <a:solidFill>
                  <a:srgbClr val="221E7C"/>
                </a:solidFill>
                <a:latin typeface="Calibri"/>
                <a:ea typeface="Calibri"/>
                <a:cs typeface="Calibri"/>
                <a:sym typeface="Calibri"/>
              </a:rPr>
              <a:t>Ventajas de</a:t>
            </a:r>
            <a:endParaRPr/>
          </a:p>
          <a:p>
            <a:pPr marL="0" marR="0" lvl="0" indent="0" algn="l" rtl="0">
              <a:lnSpc>
                <a:spcPct val="100000"/>
              </a:lnSpc>
              <a:spcBef>
                <a:spcPts val="0"/>
              </a:spcBef>
              <a:spcAft>
                <a:spcPts val="0"/>
              </a:spcAft>
              <a:buClr>
                <a:srgbClr val="000000"/>
              </a:buClr>
              <a:buSzPct val="100000"/>
              <a:buFont typeface="Arial"/>
              <a:buNone/>
            </a:pPr>
            <a:r>
              <a:rPr lang="es-MX" sz="4400" b="1" i="0" u="none" strike="noStrike" cap="none">
                <a:solidFill>
                  <a:srgbClr val="221E7C"/>
                </a:solidFill>
                <a:latin typeface="Calibri"/>
                <a:ea typeface="Calibri"/>
                <a:cs typeface="Calibri"/>
                <a:sym typeface="Calibri"/>
              </a:rPr>
              <a:t>Tomar este curso</a:t>
            </a:r>
            <a:endParaRPr/>
          </a:p>
        </p:txBody>
      </p:sp>
      <p:cxnSp>
        <p:nvCxnSpPr>
          <p:cNvPr id="167" name="Google Shape;167;p27"/>
          <p:cNvCxnSpPr/>
          <p:nvPr/>
        </p:nvCxnSpPr>
        <p:spPr>
          <a:xfrm>
            <a:off x="1403573" y="2061384"/>
            <a:ext cx="2784777" cy="0"/>
          </a:xfrm>
          <a:prstGeom prst="straightConnector1">
            <a:avLst/>
          </a:prstGeom>
          <a:noFill/>
          <a:ln w="31750" cap="flat" cmpd="sng">
            <a:solidFill>
              <a:srgbClr val="221E7C"/>
            </a:solidFill>
            <a:prstDash val="solid"/>
            <a:round/>
            <a:headEnd type="none" w="sm" len="sm"/>
            <a:tailEnd type="none" w="sm" len="sm"/>
          </a:ln>
        </p:spPr>
      </p:cxnSp>
      <p:pic>
        <p:nvPicPr>
          <p:cNvPr id="169" name="Google Shape;169;p27" descr="Imagen que contiene Forma&#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9309" y="1318769"/>
            <a:ext cx="749891" cy="800426"/>
          </a:xfrm>
          <a:prstGeom prst="rect">
            <a:avLst/>
          </a:prstGeom>
          <a:noFill/>
          <a:ln>
            <a:noFill/>
          </a:ln>
        </p:spPr>
      </p:pic>
      <p:sp>
        <p:nvSpPr>
          <p:cNvPr id="170" name="Google Shape;170;p27"/>
          <p:cNvSpPr txBox="1"/>
          <p:nvPr/>
        </p:nvSpPr>
        <p:spPr>
          <a:xfrm>
            <a:off x="469309" y="2688610"/>
            <a:ext cx="6621059" cy="4892982"/>
          </a:xfrm>
          <a:prstGeom prst="rect">
            <a:avLst/>
          </a:prstGeom>
          <a:noFill/>
          <a:ln>
            <a:noFill/>
          </a:ln>
        </p:spPr>
        <p:txBody>
          <a:bodyPr spcFirstLastPara="1" wrap="square" lIns="91425" tIns="91425" rIns="91425" bIns="91425" anchor="t" anchorCtr="0">
            <a:noAutofit/>
          </a:bodyPr>
          <a:lstStyle/>
          <a:p>
            <a:pPr lvl="0">
              <a:lnSpc>
                <a:spcPct val="95000"/>
              </a:lnSpc>
              <a:spcBef>
                <a:spcPts val="1200"/>
              </a:spcBef>
              <a:buSzPts val="275"/>
            </a:pPr>
            <a:endParaRPr sz="1300" b="0" i="0" u="none" strike="noStrike" cap="none" dirty="0">
              <a:solidFill>
                <a:schemeClr val="tx1">
                  <a:lumMod val="65000"/>
                  <a:lumOff val="35000"/>
                </a:schemeClr>
              </a:solidFill>
              <a:latin typeface="Calibri"/>
              <a:ea typeface="Calibri"/>
              <a:cs typeface="Calibri"/>
              <a:sym typeface="Calibri"/>
            </a:endParaRPr>
          </a:p>
        </p:txBody>
      </p:sp>
      <p:sp>
        <p:nvSpPr>
          <p:cNvPr id="171" name="Google Shape;171;p27"/>
          <p:cNvSpPr/>
          <p:nvPr/>
        </p:nvSpPr>
        <p:spPr>
          <a:xfrm>
            <a:off x="-80682" y="10441159"/>
            <a:ext cx="7640358" cy="305347"/>
          </a:xfrm>
          <a:prstGeom prst="rect">
            <a:avLst/>
          </a:prstGeom>
          <a:solidFill>
            <a:srgbClr val="221E7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72" name="Google Shape;172;p27"/>
          <p:cNvGrpSpPr/>
          <p:nvPr/>
        </p:nvGrpSpPr>
        <p:grpSpPr>
          <a:xfrm>
            <a:off x="5528995" y="9578235"/>
            <a:ext cx="1382725" cy="465833"/>
            <a:chOff x="5303195" y="9882409"/>
            <a:chExt cx="1187667" cy="400119"/>
          </a:xfrm>
        </p:grpSpPr>
        <p:pic>
          <p:nvPicPr>
            <p:cNvPr id="173" name="Google Shape;173;p27"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6228109" y="9882409"/>
              <a:ext cx="262753" cy="400119"/>
            </a:xfrm>
            <a:prstGeom prst="rect">
              <a:avLst/>
            </a:prstGeom>
            <a:noFill/>
            <a:ln>
              <a:noFill/>
            </a:ln>
          </p:spPr>
        </p:pic>
        <p:pic>
          <p:nvPicPr>
            <p:cNvPr id="174" name="Google Shape;174;p27"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5776930" y="9882409"/>
              <a:ext cx="262753" cy="400119"/>
            </a:xfrm>
            <a:prstGeom prst="rect">
              <a:avLst/>
            </a:prstGeom>
            <a:noFill/>
            <a:ln>
              <a:noFill/>
            </a:ln>
          </p:spPr>
        </p:pic>
        <p:pic>
          <p:nvPicPr>
            <p:cNvPr id="175" name="Google Shape;175;p27"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5303195" y="9882409"/>
              <a:ext cx="262753" cy="400119"/>
            </a:xfrm>
            <a:prstGeom prst="rect">
              <a:avLst/>
            </a:prstGeom>
            <a:noFill/>
            <a:ln>
              <a:noFill/>
            </a:ln>
          </p:spPr>
        </p:pic>
      </p:grpSp>
      <p:grpSp>
        <p:nvGrpSpPr>
          <p:cNvPr id="5" name="Grupo 4">
            <a:extLst>
              <a:ext uri="{FF2B5EF4-FFF2-40B4-BE49-F238E27FC236}">
                <a16:creationId xmlns:a16="http://schemas.microsoft.com/office/drawing/2014/main" id="{CFE010F5-9FA8-655C-775A-ED13C357A195}"/>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C978B19A-9475-CC5F-2DEB-DE220BA0EEE0}"/>
                </a:ext>
              </a:extLst>
            </p:cNvPr>
            <p:cNvPicPr>
              <a:picLocks noChangeAspect="1"/>
            </p:cNvPicPr>
            <p:nvPr/>
          </p:nvPicPr>
          <p:blipFill>
            <a:blip r:embed="rId5"/>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A857942E-77B7-E4CE-3A74-3EF21395AAC9}"/>
                </a:ext>
              </a:extLst>
            </p:cNvPr>
            <p:cNvPicPr>
              <a:picLocks noChangeAspect="1"/>
            </p:cNvPicPr>
            <p:nvPr/>
          </p:nvPicPr>
          <p:blipFill>
            <a:blip r:embed="rId6"/>
            <a:stretch>
              <a:fillRect/>
            </a:stretch>
          </p:blipFill>
          <p:spPr>
            <a:xfrm>
              <a:off x="3514994" y="541456"/>
              <a:ext cx="1948062" cy="1095785"/>
            </a:xfrm>
            <a:prstGeom prst="rect">
              <a:avLst/>
            </a:prstGeom>
          </p:spPr>
        </p:pic>
      </p:grpSp>
      <p:sp>
        <p:nvSpPr>
          <p:cNvPr id="2" name="CuadroTexto 1">
            <a:extLst>
              <a:ext uri="{FF2B5EF4-FFF2-40B4-BE49-F238E27FC236}">
                <a16:creationId xmlns:a16="http://schemas.microsoft.com/office/drawing/2014/main" id="{24F73B85-A167-659B-9BE8-9B8DEB4AB997}"/>
              </a:ext>
            </a:extLst>
          </p:cNvPr>
          <p:cNvSpPr txBox="1"/>
          <p:nvPr/>
        </p:nvSpPr>
        <p:spPr>
          <a:xfrm>
            <a:off x="385441" y="2119195"/>
            <a:ext cx="6875625" cy="73597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114300" indent="0" algn="just">
              <a:lnSpc>
                <a:spcPct val="115000"/>
              </a:lnSpc>
              <a:buClr>
                <a:schemeClr val="dk2"/>
              </a:buClr>
              <a:buSzPts val="1800"/>
              <a:buNone/>
              <a:defRPr sz="1600">
                <a:solidFill>
                  <a:schemeClr val="dk2"/>
                </a:solidFill>
                <a:latin typeface="Calibri"/>
                <a:ea typeface="Calibri"/>
                <a:cs typeface="Calibri"/>
              </a:defRPr>
            </a:lvl1pPr>
            <a:lvl2pPr marL="914400" indent="-317500">
              <a:lnSpc>
                <a:spcPct val="115000"/>
              </a:lnSpc>
              <a:buClr>
                <a:schemeClr val="dk2"/>
              </a:buClr>
              <a:buSzPts val="1400"/>
              <a:buChar char="○"/>
              <a:defRPr>
                <a:solidFill>
                  <a:schemeClr val="dk2"/>
                </a:solidFill>
              </a:defRPr>
            </a:lvl2pPr>
            <a:lvl3pPr marL="1371600" indent="-317500">
              <a:lnSpc>
                <a:spcPct val="115000"/>
              </a:lnSpc>
              <a:buClr>
                <a:schemeClr val="dk2"/>
              </a:buClr>
              <a:buSzPts val="1400"/>
              <a:buChar char="■"/>
              <a:defRPr>
                <a:solidFill>
                  <a:schemeClr val="dk2"/>
                </a:solidFill>
              </a:defRPr>
            </a:lvl3pPr>
            <a:lvl4pPr marL="1828800" indent="-317500">
              <a:lnSpc>
                <a:spcPct val="115000"/>
              </a:lnSpc>
              <a:buClr>
                <a:schemeClr val="dk2"/>
              </a:buClr>
              <a:buSzPts val="1400"/>
              <a:buChar char="●"/>
              <a:defRPr>
                <a:solidFill>
                  <a:schemeClr val="dk2"/>
                </a:solidFill>
              </a:defRPr>
            </a:lvl4pPr>
            <a:lvl5pPr marL="2286000" indent="-317500">
              <a:lnSpc>
                <a:spcPct val="115000"/>
              </a:lnSpc>
              <a:buClr>
                <a:schemeClr val="dk2"/>
              </a:buClr>
              <a:buSzPts val="1400"/>
              <a:buChar char="○"/>
              <a:defRPr>
                <a:solidFill>
                  <a:schemeClr val="dk2"/>
                </a:solidFill>
              </a:defRPr>
            </a:lvl5pPr>
            <a:lvl6pPr marL="2743200" indent="-317500">
              <a:lnSpc>
                <a:spcPct val="115000"/>
              </a:lnSpc>
              <a:buClr>
                <a:schemeClr val="dk2"/>
              </a:buClr>
              <a:buSzPts val="1400"/>
              <a:buChar char="■"/>
              <a:defRPr>
                <a:solidFill>
                  <a:schemeClr val="dk2"/>
                </a:solidFill>
              </a:defRPr>
            </a:lvl6pPr>
            <a:lvl7pPr marL="3200400" indent="-317500">
              <a:lnSpc>
                <a:spcPct val="115000"/>
              </a:lnSpc>
              <a:buClr>
                <a:schemeClr val="dk2"/>
              </a:buClr>
              <a:buSzPts val="1400"/>
              <a:buChar char="●"/>
              <a:defRPr>
                <a:solidFill>
                  <a:schemeClr val="dk2"/>
                </a:solidFill>
              </a:defRPr>
            </a:lvl7pPr>
            <a:lvl8pPr marL="3657600" indent="-317500">
              <a:lnSpc>
                <a:spcPct val="115000"/>
              </a:lnSpc>
              <a:buClr>
                <a:schemeClr val="dk2"/>
              </a:buClr>
              <a:buSzPts val="1400"/>
              <a:buChar char="○"/>
              <a:defRPr>
                <a:solidFill>
                  <a:schemeClr val="dk2"/>
                </a:solidFill>
              </a:defRPr>
            </a:lvl8pPr>
            <a:lvl9pPr marL="4114800" indent="-317500">
              <a:lnSpc>
                <a:spcPct val="115000"/>
              </a:lnSpc>
              <a:buClr>
                <a:schemeClr val="dk2"/>
              </a:buClr>
              <a:buSzPts val="1400"/>
              <a:buChar char="■"/>
              <a:defRPr>
                <a:solidFill>
                  <a:schemeClr val="dk2"/>
                </a:solidFill>
              </a:defRPr>
            </a:lvl9pPr>
          </a:lstStyle>
          <a:p>
            <a:pPr algn="just">
              <a:lnSpc>
                <a:spcPct val="115000"/>
              </a:lnSpc>
              <a:spcBef>
                <a:spcPts val="600"/>
              </a:spcBef>
              <a:spcAft>
                <a:spcPts val="600"/>
              </a:spcAft>
              <a:buNone/>
            </a:pPr>
            <a:endParaRPr lang="es-C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170E8FC6-7F70-0506-D7E4-CE03499ED9FF}"/>
              </a:ext>
            </a:extLst>
          </p:cNvPr>
          <p:cNvSpPr txBox="1"/>
          <p:nvPr/>
        </p:nvSpPr>
        <p:spPr>
          <a:xfrm>
            <a:off x="588936" y="2234857"/>
            <a:ext cx="6322784" cy="70788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endParaRPr lang="es-CL" sz="16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CL"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1E7C"/>
        </a:solidFill>
        <a:effectLst/>
      </p:bgPr>
    </p:bg>
    <p:spTree>
      <p:nvGrpSpPr>
        <p:cNvPr id="1" name="Shape 191"/>
        <p:cNvGrpSpPr/>
        <p:nvPr/>
      </p:nvGrpSpPr>
      <p:grpSpPr>
        <a:xfrm>
          <a:off x="0" y="0"/>
          <a:ext cx="0" cy="0"/>
          <a:chOff x="0" y="0"/>
          <a:chExt cx="0" cy="0"/>
        </a:xfrm>
      </p:grpSpPr>
      <p:sp>
        <p:nvSpPr>
          <p:cNvPr id="192" name="Google Shape;192;p13"/>
          <p:cNvSpPr txBox="1">
            <a:spLocks noGrp="1"/>
          </p:cNvSpPr>
          <p:nvPr>
            <p:ph type="ctrTitle"/>
          </p:nvPr>
        </p:nvSpPr>
        <p:spPr>
          <a:xfrm>
            <a:off x="1921275" y="3782164"/>
            <a:ext cx="5450196" cy="999575"/>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86666"/>
              <a:buNone/>
            </a:pPr>
            <a:r>
              <a:rPr lang="es-MX" sz="4000" dirty="0">
                <a:solidFill>
                  <a:schemeClr val="lt1"/>
                </a:solidFill>
                <a:latin typeface="Calibri"/>
                <a:ea typeface="Calibri"/>
                <a:cs typeface="Calibri"/>
                <a:sym typeface="Calibri"/>
              </a:rPr>
              <a:t>Postula en </a:t>
            </a:r>
            <a:r>
              <a:rPr lang="es-MX" sz="2000" dirty="0">
                <a:solidFill>
                  <a:schemeClr val="lt1"/>
                </a:solidFill>
                <a:latin typeface="Calibri"/>
                <a:ea typeface="Calibri"/>
                <a:cs typeface="Calibri"/>
                <a:sym typeface="Calibri"/>
              </a:rPr>
              <a:t>https://www.corfo.cl/sites/becascapitalhumano/home</a:t>
            </a:r>
            <a:br>
              <a:rPr lang="es-MX" sz="1800" b="1" dirty="0">
                <a:solidFill>
                  <a:schemeClr val="lt1"/>
                </a:solidFill>
                <a:latin typeface="Calibri"/>
                <a:ea typeface="Calibri"/>
                <a:cs typeface="Calibri"/>
                <a:sym typeface="Calibri"/>
              </a:rPr>
            </a:br>
            <a:endParaRPr sz="1800" b="1" dirty="0">
              <a:solidFill>
                <a:schemeClr val="lt1"/>
              </a:solidFill>
              <a:latin typeface="Calibri"/>
              <a:ea typeface="Calibri"/>
              <a:cs typeface="Calibri"/>
              <a:sym typeface="Calibri"/>
            </a:endParaRPr>
          </a:p>
        </p:txBody>
      </p:sp>
      <p:pic>
        <p:nvPicPr>
          <p:cNvPr id="194" name="Google Shape;194;p13" descr="Patrón de fond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flipH="1">
            <a:off x="763157" y="3782164"/>
            <a:ext cx="828789" cy="907133"/>
          </a:xfrm>
          <a:prstGeom prst="rect">
            <a:avLst/>
          </a:prstGeom>
          <a:noFill/>
          <a:ln>
            <a:noFill/>
          </a:ln>
        </p:spPr>
      </p:pic>
      <p:pic>
        <p:nvPicPr>
          <p:cNvPr id="4" name="Imagen 3" descr="Una persona con una tabla de surf sobre el pasto&#10;&#10;El contenido generado por IA puede ser incorrecto.">
            <a:extLst>
              <a:ext uri="{FF2B5EF4-FFF2-40B4-BE49-F238E27FC236}">
                <a16:creationId xmlns:a16="http://schemas.microsoft.com/office/drawing/2014/main" id="{A9BD0233-0193-AE61-4187-F781B39716CF}"/>
              </a:ext>
            </a:extLst>
          </p:cNvPr>
          <p:cNvPicPr>
            <a:picLocks noChangeAspect="1"/>
          </p:cNvPicPr>
          <p:nvPr/>
        </p:nvPicPr>
        <p:blipFill>
          <a:blip r:embed="rId4"/>
          <a:stretch>
            <a:fillRect/>
          </a:stretch>
        </p:blipFill>
        <p:spPr>
          <a:xfrm>
            <a:off x="0" y="4579369"/>
            <a:ext cx="7559675" cy="5039783"/>
          </a:xfrm>
          <a:prstGeom prst="rect">
            <a:avLst/>
          </a:prstGeom>
        </p:spPr>
      </p:pic>
      <p:pic>
        <p:nvPicPr>
          <p:cNvPr id="6" name="Imagen 5" descr="Texto&#10;&#10;Descripción generada automáticamente con confianza baja">
            <a:extLst>
              <a:ext uri="{FF2B5EF4-FFF2-40B4-BE49-F238E27FC236}">
                <a16:creationId xmlns:a16="http://schemas.microsoft.com/office/drawing/2014/main" id="{DE284670-BD9C-4BC1-AB96-EAEADB59CDB8}"/>
              </a:ext>
            </a:extLst>
          </p:cNvPr>
          <p:cNvPicPr>
            <a:picLocks noChangeAspect="1"/>
          </p:cNvPicPr>
          <p:nvPr/>
        </p:nvPicPr>
        <p:blipFill>
          <a:blip r:embed="rId5"/>
          <a:stretch>
            <a:fillRect/>
          </a:stretch>
        </p:blipFill>
        <p:spPr>
          <a:xfrm>
            <a:off x="6007776" y="230049"/>
            <a:ext cx="1242815" cy="641950"/>
          </a:xfrm>
          <a:prstGeom prst="rect">
            <a:avLst/>
          </a:prstGeom>
        </p:spPr>
      </p:pic>
      <p:pic>
        <p:nvPicPr>
          <p:cNvPr id="7" name="Imagen 6" descr="Aplicación&#10;&#10;Descripción generada automáticamente con confianza baja">
            <a:extLst>
              <a:ext uri="{FF2B5EF4-FFF2-40B4-BE49-F238E27FC236}">
                <a16:creationId xmlns:a16="http://schemas.microsoft.com/office/drawing/2014/main" id="{A83BE40B-DBB0-5701-18E6-4E8BEFF5AED8}"/>
              </a:ext>
            </a:extLst>
          </p:cNvPr>
          <p:cNvPicPr>
            <a:picLocks noChangeAspect="1"/>
          </p:cNvPicPr>
          <p:nvPr/>
        </p:nvPicPr>
        <p:blipFill>
          <a:blip r:embed="rId6"/>
          <a:stretch>
            <a:fillRect/>
          </a:stretch>
        </p:blipFill>
        <p:spPr>
          <a:xfrm>
            <a:off x="4764961" y="201482"/>
            <a:ext cx="1242815" cy="699084"/>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1841</TotalTime>
  <Words>933</Words>
  <Application>Microsoft Office PowerPoint</Application>
  <PresentationFormat>Personalizado</PresentationFormat>
  <Paragraphs>54</Paragraphs>
  <Slides>7</Slides>
  <Notes>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Aptos</vt:lpstr>
      <vt:lpstr>Arial</vt:lpstr>
      <vt:lpstr>Calibri</vt:lpstr>
      <vt:lpstr>Simple Light</vt:lpstr>
      <vt:lpstr>Presentación de PowerPoint</vt:lpstr>
      <vt:lpstr>Presentación de PowerPoint</vt:lpstr>
      <vt:lpstr>Presentación de PowerPoint</vt:lpstr>
      <vt:lpstr>¿Qué vas a aprender? Dale un vistazo al contenido:</vt:lpstr>
      <vt:lpstr>¿Qué vas a aprender? Dale un vistazo al contenido:</vt:lpstr>
      <vt:lpstr>Presentación de PowerPoint</vt:lpstr>
      <vt:lpstr>Postula en https://www.corfo.cl/sites/becascapitalhumano/home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CDSR4</dc:creator>
  <cp:lastModifiedBy>Carlos Blanco Torres</cp:lastModifiedBy>
  <cp:revision>33</cp:revision>
  <dcterms:modified xsi:type="dcterms:W3CDTF">2026-06-16T20:27:28Z</dcterms:modified>
</cp:coreProperties>
</file>